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</p:sldIdLst>
  <p:sldSz cy="5143500" cx="9144000"/>
  <p:notesSz cx="6858000" cy="9144000"/>
  <p:embeddedFontLst>
    <p:embeddedFont>
      <p:font typeface="Tahoma"/>
      <p:regular r:id="rId69"/>
      <p:bold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schemas.openxmlformats.org/officeDocument/2006/relationships/font" Target="fonts/Tahoma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Tahoma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f4e90fcc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f4e90fcc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c8b645231a_2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2c8b645231a_2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c8b645231a_3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c8b645231a_3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c8b645231a_2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2c8b645231a_2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c8b645231a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2c8b645231a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c8b645231a_0_1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2c8b645231a_0_1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c6ec2bbbff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4" name="Google Shape;154;g2c6ec2bbbff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c6ec2bbbff_0_1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2c6ec2bbbff_0_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c8b645231a_0_1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2c8b645231a_0_1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c8b645231a_0_1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2c8b645231a_0_1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c8b645231a_0_1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2c8b645231a_0_1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c6ec2bbbf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g2c6ec2bbbf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c8b645231a_0_2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2c8b645231a_0_2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c8b645231a_0_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2c8b645231a_0_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c8b645231a_0_2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2c8b645231a_0_2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c8b645231a_0_2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2c8b645231a_0_2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c8b645231a_0_2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2c8b645231a_0_2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c8b645231a_0_2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2c8b645231a_0_2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c8b645231a_0_2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2c8b645231a_0_2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c6ec2bbbff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2c6ec2bbbff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c8b645231a_0_2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2c8b645231a_0_2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c8b645231a_0_2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2c8b645231a_0_2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c8b645231a_2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g2c8b645231a_2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c8b645231a_0_2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2c8b645231a_0_2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c8b645231a_0_2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2c8b645231a_0_2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c8b645231a_0_2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2c8b645231a_0_2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c8b645231a_0_3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2c8b645231a_0_3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c8b645231a_0_3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2c8b645231a_0_3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c8b645231a_0_3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2c8b645231a_0_3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c6ec2bbbff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2c6ec2bbbff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c6ec2bbbff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2c6ec2bbbff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c6ec2bbbff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2c6ec2bbbff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c8b645231a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2c8b645231a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c8b645231a_2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2c8b645231a_2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c8b645231a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2c8b645231a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c8b645231a_0_1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2c8b645231a_0_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c8b645231a_0_1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2c8b645231a_0_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c8b645231a_0_1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2c8b645231a_0_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c8b645231a_0_1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2c8b645231a_0_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c8b645231a_0_1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2c8b645231a_0_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c8b645231a_0_1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2c8b645231a_0_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c8b645231a_0_1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2c8b645231a_0_1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c6ec2bbbff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2c6ec2bbbff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c6ec2bbbff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2c6ec2bbbff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c8b645231a_2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g2c8b645231a_2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c6ec2bbbff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2c6ec2bbbff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c6ec2bbbff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2c6ec2bbbff_0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c6ec2bbbff_0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2c6ec2bbbff_0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c6ec2bbbff_0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2c6ec2bbbff_0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c6ec2bbbff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2c6ec2bbbff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c6ec2bbbff_0_1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2c6ec2bbbff_0_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c6ec2bbbff_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2c6ec2bbbff_0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c6ec2bbbff_0_1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2c6ec2bbbff_0_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c6ec2bbbff_0_1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2c6ec2bbbff_0_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c6ec2bbbff_0_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g2c6ec2bbbff_0_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2c6ec2bbbff_0_1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c8b645231a_2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2c8b645231a_2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c6ec2bbbff_0_1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2c6ec2bbbff_0_1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c6ec2bbbff_0_1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g2c6ec2bbbff_0_1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c6ec2bbbff_0_1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2c6ec2bbbff_0_1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c6ec2bbbff_0_1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2c6ec2bbbff_0_1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c8b645231a_2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2c8b645231a_2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c8b645231a_2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2c8b645231a_2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c8b645231a_2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2c8b645231a_2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301460" y="0"/>
            <a:ext cx="79377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b="1"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09700" y="954130"/>
            <a:ext cx="8289300" cy="3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Noto Sans Symbols"/>
              <a:buChar char="❑"/>
              <a:defRPr>
                <a:solidFill>
                  <a:srgbClr val="3F3F3F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○"/>
              <a:defRPr>
                <a:solidFill>
                  <a:srgbClr val="3F3F3F"/>
                </a:solidFill>
              </a:defRPr>
            </a:lvl2pPr>
            <a:lvl3pPr indent="-32385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Calibri"/>
              <a:buChar char="■"/>
              <a:defRPr>
                <a:solidFill>
                  <a:srgbClr val="3F3F3F"/>
                </a:solidFill>
              </a:defRPr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●"/>
              <a:defRPr>
                <a:solidFill>
                  <a:srgbClr val="3F3F3F"/>
                </a:solidFill>
              </a:defRPr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○"/>
              <a:defRPr>
                <a:solidFill>
                  <a:srgbClr val="3F3F3F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2708315" y="4821404"/>
            <a:ext cx="3973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7889708" y="4821404"/>
            <a:ext cx="809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 b="1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spcBef>
                <a:spcPts val="0"/>
              </a:spcBef>
              <a:buNone/>
              <a:defRPr b="1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spcBef>
                <a:spcPts val="0"/>
              </a:spcBef>
              <a:buNone/>
              <a:defRPr b="1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spcBef>
                <a:spcPts val="0"/>
              </a:spcBef>
              <a:buNone/>
              <a:defRPr b="1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spcBef>
                <a:spcPts val="0"/>
              </a:spcBef>
              <a:buNone/>
              <a:defRPr b="1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spcBef>
                <a:spcPts val="0"/>
              </a:spcBef>
              <a:buNone/>
              <a:defRPr b="1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spcBef>
                <a:spcPts val="0"/>
              </a:spcBef>
              <a:buNone/>
              <a:defRPr b="1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spcBef>
                <a:spcPts val="0"/>
              </a:spcBef>
              <a:buNone/>
              <a:defRPr b="1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spcBef>
                <a:spcPts val="0"/>
              </a:spcBef>
              <a:buNone/>
              <a:defRPr b="1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Imagen que contiene Logotipo&#10;&#10;Descripción generada automáticamente" id="55" name="Google Shape;5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299" y="203967"/>
            <a:ext cx="1159650" cy="3668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Google Shape;56;p13"/>
          <p:cNvCxnSpPr/>
          <p:nvPr/>
        </p:nvCxnSpPr>
        <p:spPr>
          <a:xfrm>
            <a:off x="29324" y="831745"/>
            <a:ext cx="9144000" cy="0"/>
          </a:xfrm>
          <a:prstGeom prst="straightConnector1">
            <a:avLst/>
          </a:prstGeom>
          <a:noFill/>
          <a:ln cap="flat" cmpd="sng" w="76200">
            <a:solidFill>
              <a:srgbClr val="2DABD5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Imagen que contiene Gráfico&#10;&#10;Descripción generada automáticamente" id="57" name="Google Shape;5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699" y="4671070"/>
            <a:ext cx="897789" cy="44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raffaelemontella.it" TargetMode="External"/><Relationship Id="rId4" Type="http://schemas.openxmlformats.org/officeDocument/2006/relationships/hyperlink" Target="mailto:raffaele.montella@uniparthenope.it" TargetMode="External"/><Relationship Id="rId5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ocs.google.com/presentation/d/1e0hXXY94m3ZJ6efQdpMJGx47X8ZCcrsg_KbiZudWt84/edit?usp=sharing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5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0" y="353075"/>
            <a:ext cx="9144000" cy="24441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073763"/>
                </a:solidFill>
              </a:rPr>
              <a:t>FCAPP - Future Programming Paradigms:</a:t>
            </a:r>
            <a:endParaRPr b="1" sz="42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4200">
                <a:solidFill>
                  <a:srgbClr val="073763"/>
                </a:solidFill>
              </a:rPr>
              <a:t>Ad Hoc File Systems</a:t>
            </a:r>
            <a:endParaRPr b="1" sz="4200">
              <a:solidFill>
                <a:srgbClr val="073763"/>
              </a:solidFill>
            </a:endParaRPr>
          </a:p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0" y="2910325"/>
            <a:ext cx="9144000" cy="9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/>
              <a:t>Prof. Raffaele Montella</a:t>
            </a:r>
            <a:endParaRPr b="1" i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http://raffaelemontella.it</a:t>
            </a:r>
            <a:r>
              <a:rPr i="1" lang="en" sz="1500"/>
              <a:t> </a:t>
            </a:r>
            <a:r>
              <a:rPr i="1" lang="en" sz="1500" u="sng">
                <a:solidFill>
                  <a:schemeClr val="hlink"/>
                </a:solidFill>
                <a:hlinkClick r:id="rId4"/>
              </a:rPr>
              <a:t>raffaele.montella@uniparthenope.it</a:t>
            </a:r>
            <a:endParaRPr i="1" sz="1500"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095473"/>
            <a:ext cx="9144002" cy="10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FUSE: Applications - </a:t>
            </a:r>
            <a:r>
              <a:rPr b="1" lang="en">
                <a:solidFill>
                  <a:srgbClr val="073763"/>
                </a:solidFill>
              </a:rPr>
              <a:t>Archive and backup file systems</a:t>
            </a:r>
            <a:endParaRPr b="1">
              <a:solidFill>
                <a:srgbClr val="073763"/>
              </a:solidFill>
            </a:endParaRPr>
          </a:p>
        </p:txBody>
      </p:sp>
      <p:sp>
        <p:nvSpPr>
          <p:cNvPr id="124" name="Google Shape;124;p23"/>
          <p:cNvSpPr txBox="1"/>
          <p:nvPr/>
        </p:nvSpPr>
        <p:spPr>
          <a:xfrm>
            <a:off x="80700" y="782025"/>
            <a:ext cx="8982600" cy="46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FUSE filesystems can expose the contents of archives or backup sets without having to first extract them.</a:t>
            </a:r>
            <a:br>
              <a:rPr lang="e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archivemount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Atlas (Rubrik backup software): Immutable, distributed filesystem used by Rubrik Cloud Data Management data protection applications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Borg (backup software): Deduplicating backup program that allows backup archives to be mounted as FUSE filesystems.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Restic: Free, fast, efficient and secure backup software uses FUSE to be able to browse all of your backup snapshots as a regular file system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SPFS A file system for Spectrum Protect, designed to mount the backup server filespace anywhere on your server, and use the features included from the backup server (encryption, de-duplication, compression, filtering etc). This is a WORM file system.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DAGonFS</a:t>
            </a:r>
            <a:endParaRPr b="1">
              <a:solidFill>
                <a:srgbClr val="073763"/>
              </a:solidFill>
            </a:endParaRPr>
          </a:p>
        </p:txBody>
      </p:sp>
      <p:sp>
        <p:nvSpPr>
          <p:cNvPr id="130" name="Google Shape;130;p24"/>
          <p:cNvSpPr txBox="1"/>
          <p:nvPr/>
        </p:nvSpPr>
        <p:spPr>
          <a:xfrm>
            <a:off x="80700" y="782025"/>
            <a:ext cx="89826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DAGonStar: yet another workflow engine: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https://docs.google.com/presentation/d/1e0hXXY94m3ZJ6efQdpMJGx47X8ZCcrsg_KbiZudWt84/edit?usp=sharing</a:t>
            </a:r>
            <a:r>
              <a:rPr lang="en" sz="1800">
                <a:solidFill>
                  <a:schemeClr val="dk1"/>
                </a:solidFill>
              </a:rPr>
              <a:t> </a:t>
            </a:r>
            <a:br>
              <a:rPr lang="e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An ad-hoc file system for workflow engines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Architecture</a:t>
            </a:r>
            <a:endParaRPr b="1">
              <a:solidFill>
                <a:srgbClr val="073763"/>
              </a:solidFill>
            </a:endParaRPr>
          </a:p>
        </p:txBody>
      </p:sp>
      <p:sp>
        <p:nvSpPr>
          <p:cNvPr id="136" name="Google Shape;136;p25"/>
          <p:cNvSpPr txBox="1"/>
          <p:nvPr/>
        </p:nvSpPr>
        <p:spPr>
          <a:xfrm>
            <a:off x="64025" y="558525"/>
            <a:ext cx="898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7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125" y="848875"/>
            <a:ext cx="6885775" cy="3879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Motivation (I)</a:t>
            </a:r>
            <a:endParaRPr b="1">
              <a:solidFill>
                <a:srgbClr val="073763"/>
              </a:solidFill>
            </a:endParaRPr>
          </a:p>
        </p:txBody>
      </p:sp>
      <p:sp>
        <p:nvSpPr>
          <p:cNvPr id="143" name="Google Shape;143;p26"/>
          <p:cNvSpPr txBox="1"/>
          <p:nvPr/>
        </p:nvSpPr>
        <p:spPr>
          <a:xfrm>
            <a:off x="64025" y="558525"/>
            <a:ext cx="89826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€ 7.9 million overall budget (2021-2024)</a:t>
            </a:r>
            <a:endParaRPr sz="24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98181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19 partners in 6 EU countries</a:t>
            </a:r>
            <a:endParaRPr sz="24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98181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Key points:</a:t>
            </a:r>
            <a:endParaRPr sz="24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→ </a:t>
            </a:r>
            <a:r>
              <a:rPr lang="en" sz="2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Adaptive multi-tier data management</a:t>
            </a:r>
            <a:endParaRPr sz="20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→ </a:t>
            </a:r>
            <a:r>
              <a:rPr lang="en" sz="2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Computational and I/O malleability</a:t>
            </a:r>
            <a:endParaRPr sz="20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→ </a:t>
            </a:r>
            <a:r>
              <a:rPr lang="en" sz="2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Continuous monitoring</a:t>
            </a:r>
            <a:endParaRPr sz="20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→ </a:t>
            </a:r>
            <a:r>
              <a:rPr lang="en" sz="2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Focus on ad-hoc storage systems</a:t>
            </a:r>
            <a:endParaRPr sz="20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→ </a:t>
            </a:r>
            <a:r>
              <a:rPr lang="en" sz="2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Transparent data staging</a:t>
            </a:r>
            <a:endParaRPr sz="20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→ </a:t>
            </a:r>
            <a:r>
              <a:rPr lang="en" sz="2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Use cases from industry and academics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350" y="1422931"/>
            <a:ext cx="4113276" cy="333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25" y="4570800"/>
            <a:ext cx="4878484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Motivation (I)</a:t>
            </a:r>
            <a:endParaRPr b="1">
              <a:solidFill>
                <a:srgbClr val="073763"/>
              </a:solidFill>
            </a:endParaRPr>
          </a:p>
        </p:txBody>
      </p:sp>
      <p:sp>
        <p:nvSpPr>
          <p:cNvPr id="151" name="Google Shape;151;p27"/>
          <p:cNvSpPr txBox="1"/>
          <p:nvPr/>
        </p:nvSpPr>
        <p:spPr>
          <a:xfrm>
            <a:off x="64025" y="787125"/>
            <a:ext cx="8982600" cy="3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63636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I/O-intensive HPC-based applications have been primarily based on distributed object-based file systems.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63636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→ Separate data </a:t>
            </a:r>
            <a:r>
              <a:rPr lang="en">
                <a:solidFill>
                  <a:schemeClr val="dk1"/>
                </a:solidFill>
              </a:rPr>
              <a:t>from </a:t>
            </a:r>
            <a:r>
              <a:rPr b="1" lang="en">
                <a:solidFill>
                  <a:schemeClr val="dk1"/>
                </a:solidFill>
              </a:rPr>
              <a:t>metadata</a:t>
            </a:r>
            <a:r>
              <a:rPr lang="en">
                <a:solidFill>
                  <a:schemeClr val="dk1"/>
                </a:solidFill>
              </a:rPr>
              <a:t> management.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63636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→ Enable each client to </a:t>
            </a:r>
            <a:r>
              <a:rPr b="1" lang="en">
                <a:solidFill>
                  <a:schemeClr val="dk1"/>
                </a:solidFill>
              </a:rPr>
              <a:t>communicate in parallel </a:t>
            </a:r>
            <a:r>
              <a:rPr lang="en">
                <a:solidFill>
                  <a:schemeClr val="dk1"/>
                </a:solidFill>
              </a:rPr>
              <a:t>with multiple storage servers.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63636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Exascale I/O raises the throughput and storage capacity requirements by several orders of magnitude.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Current challenges: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63636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→ Systems already developed for data analytics are not directly applicable to HPC due to the </a:t>
            </a:r>
            <a:r>
              <a:rPr b="1" lang="en">
                <a:solidFill>
                  <a:schemeClr val="dk1"/>
                </a:solidFill>
              </a:rPr>
              <a:t>fine-granularity</a:t>
            </a:r>
            <a:r>
              <a:rPr lang="en">
                <a:solidFill>
                  <a:schemeClr val="dk1"/>
                </a:solidFill>
              </a:rPr>
              <a:t> involved in scientific applications.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63636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→ Semantic gap between the application requests and the way they are managed by the storage back-end at the block level.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Motivation (II)</a:t>
            </a:r>
            <a:endParaRPr b="1">
              <a:solidFill>
                <a:srgbClr val="073763"/>
              </a:solidFill>
            </a:endParaRPr>
          </a:p>
        </p:txBody>
      </p:sp>
      <p:sp>
        <p:nvSpPr>
          <p:cNvPr id="157" name="Google Shape;157;p28"/>
          <p:cNvSpPr txBox="1"/>
          <p:nvPr/>
        </p:nvSpPr>
        <p:spPr>
          <a:xfrm>
            <a:off x="0" y="914400"/>
            <a:ext cx="9027300" cy="29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63636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Alluxio</a:t>
            </a:r>
            <a:r>
              <a:rPr lang="en">
                <a:solidFill>
                  <a:schemeClr val="dk1"/>
                </a:solidFill>
              </a:rPr>
              <a:t> conforms a storage solution located between computation frameworks and persistent data stores that aims to reduce the complexity of storage APIs while taking advantage of memory speed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Hermes</a:t>
            </a:r>
            <a:r>
              <a:rPr lang="en">
                <a:solidFill>
                  <a:schemeClr val="dk1"/>
                </a:solidFill>
              </a:rPr>
              <a:t> focuses on the implementation of a MRAM based storage system improving file system performance through the effective use of MRAM devices.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WekaIO</a:t>
            </a:r>
            <a:r>
              <a:rPr lang="en">
                <a:solidFill>
                  <a:schemeClr val="dk1"/>
                </a:solidFill>
              </a:rPr>
              <a:t> provides a high-performance storage architecture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However, they lack of: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63636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→ Data locality mechanisms.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63636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→ Ad-hoc storage characteristics.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Motivation (III)</a:t>
            </a:r>
            <a:endParaRPr b="1">
              <a:solidFill>
                <a:srgbClr val="073763"/>
              </a:solidFill>
            </a:endParaRPr>
          </a:p>
        </p:txBody>
      </p:sp>
      <p:sp>
        <p:nvSpPr>
          <p:cNvPr id="163" name="Google Shape;163;p29"/>
          <p:cNvSpPr txBox="1"/>
          <p:nvPr/>
        </p:nvSpPr>
        <p:spPr>
          <a:xfrm>
            <a:off x="116650" y="594050"/>
            <a:ext cx="8887500" cy="31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63636"/>
              </a:lnSpc>
              <a:spcBef>
                <a:spcPts val="500"/>
              </a:spcBef>
              <a:spcAft>
                <a:spcPts val="0"/>
              </a:spcAft>
              <a:buSzPts val="2100"/>
              <a:buChar char="●"/>
            </a:pPr>
            <a:r>
              <a:rPr lang="en" sz="2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Malleability can adapt the storage system to the application I/O needs during the different phases of execution. </a:t>
            </a:r>
            <a:endParaRPr sz="2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61950" lvl="0" marL="4572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extend or to shrink the ad-hoc files system deployment on runtime, following application I/O demands. </a:t>
            </a:r>
            <a:endParaRPr sz="2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61950" lvl="0" marL="4572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accelerate the I/O intensive phases.</a:t>
            </a:r>
            <a:endParaRPr sz="2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61950" lvl="0" marL="4572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reduce memory footprint of in-memory storage backend.</a:t>
            </a:r>
            <a:endParaRPr sz="2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64" name="Google Shape;1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975" y="3733800"/>
            <a:ext cx="4827154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ADMIRE: Enable system actions based on data</a:t>
            </a:r>
            <a:endParaRPr b="1">
              <a:solidFill>
                <a:srgbClr val="073763"/>
              </a:solidFill>
            </a:endParaRPr>
          </a:p>
        </p:txBody>
      </p:sp>
      <p:sp>
        <p:nvSpPr>
          <p:cNvPr id="170" name="Google Shape;170;p30"/>
          <p:cNvSpPr txBox="1"/>
          <p:nvPr/>
        </p:nvSpPr>
        <p:spPr>
          <a:xfrm>
            <a:off x="116650" y="1356050"/>
            <a:ext cx="8887500" cy="3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200">
                <a:solidFill>
                  <a:schemeClr val="dk1"/>
                </a:solidFill>
              </a:rPr>
              <a:t>1.</a:t>
            </a:r>
            <a:r>
              <a:rPr b="1"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ADMIRE Goals</a:t>
            </a: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Create an active I/O stack that dynamically adjusts computation and storage requirements. 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200">
                <a:solidFill>
                  <a:schemeClr val="dk1"/>
                </a:solidFill>
              </a:rPr>
              <a:t>2.</a:t>
            </a:r>
            <a:r>
              <a:rPr b="1"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ADMIRE Means</a:t>
            </a: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Software-defined framework with intelligent global coordination, malleability of computation and I/O, and the scheduling of storage resources along all levels of the storage hierarchy.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200">
                <a:solidFill>
                  <a:schemeClr val="dk1"/>
                </a:solidFill>
              </a:rPr>
              <a:t>3.</a:t>
            </a:r>
            <a:r>
              <a:rPr b="1"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ADMIRE Principles</a:t>
            </a: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Scalable monitoring and control, separated control and data paths, and the orchestration of key system components and applications through embedded control points.</a:t>
            </a:r>
            <a:endParaRPr sz="2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1" name="Google Shape;171;p30"/>
          <p:cNvSpPr txBox="1"/>
          <p:nvPr/>
        </p:nvSpPr>
        <p:spPr>
          <a:xfrm>
            <a:off x="1819600" y="740450"/>
            <a:ext cx="548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2F5597"/>
                </a:solidFill>
                <a:latin typeface="Calibri"/>
                <a:ea typeface="Calibri"/>
                <a:cs typeface="Calibri"/>
                <a:sym typeface="Calibri"/>
              </a:rPr>
              <a:t>Observation → Action</a:t>
            </a:r>
            <a:endParaRPr b="1" sz="2800">
              <a:solidFill>
                <a:srgbClr val="2F55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The framework</a:t>
            </a:r>
            <a:endParaRPr b="1">
              <a:solidFill>
                <a:srgbClr val="073763"/>
              </a:solidFill>
            </a:endParaRPr>
          </a:p>
        </p:txBody>
      </p:sp>
      <p:pic>
        <p:nvPicPr>
          <p:cNvPr id="177" name="Google Shape;1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8839202" cy="3891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Adaptive I/O. Ad-hoc storage systems</a:t>
            </a:r>
            <a:endParaRPr b="1">
              <a:solidFill>
                <a:srgbClr val="073763"/>
              </a:solidFill>
            </a:endParaRPr>
          </a:p>
        </p:txBody>
      </p:sp>
      <p:sp>
        <p:nvSpPr>
          <p:cNvPr id="183" name="Google Shape;183;p32"/>
          <p:cNvSpPr txBox="1"/>
          <p:nvPr/>
        </p:nvSpPr>
        <p:spPr>
          <a:xfrm>
            <a:off x="0" y="609600"/>
            <a:ext cx="9027300" cy="45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marR="0" rtl="0" algn="l">
              <a:lnSpc>
                <a:spcPct val="8727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Deployed for an </a:t>
            </a:r>
            <a:r>
              <a:rPr lang="en" sz="1900">
                <a:solidFill>
                  <a:schemeClr val="dk1"/>
                </a:solidFill>
              </a:rPr>
              <a:t>application</a:t>
            </a:r>
            <a:r>
              <a:rPr lang="en" sz="1900">
                <a:solidFill>
                  <a:schemeClr val="dk1"/>
                </a:solidFill>
              </a:rPr>
              <a:t> or workflow</a:t>
            </a:r>
            <a:endParaRPr sz="1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87272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→ Implement temporary ad hoc storage systems with resilience features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87272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→ </a:t>
            </a:r>
            <a:r>
              <a:rPr lang="en" sz="1200">
                <a:solidFill>
                  <a:schemeClr val="dk1"/>
                </a:solidFill>
              </a:rPr>
              <a:t>Support fast node-local storage technologies (e.g., RAM, NVMe, SSD, ..)</a:t>
            </a:r>
            <a:endParaRPr sz="12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8727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Four types of ad hoc storage systems</a:t>
            </a:r>
            <a:endParaRPr sz="19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87272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→ Distributed file system based on the GekkoFS burst buffer file system</a:t>
            </a:r>
            <a:endParaRPr sz="12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87272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→ Distributed object-oriented data store based on dataClay</a:t>
            </a:r>
            <a:endParaRPr sz="12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87272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→ Hercules In-Memory Storage System and </a:t>
            </a:r>
            <a:endParaRPr sz="12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87272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→ Expand, ad-hoc DFS based on MPI with external connectors.</a:t>
            </a:r>
            <a:endParaRPr b="1" sz="12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8727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All ad-hoc storage systems support the same APIs</a:t>
            </a:r>
            <a:endParaRPr sz="19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87272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→ POSIX -&gt; LD_PRELOAD</a:t>
            </a:r>
            <a:endParaRPr sz="12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87272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→ Custom I/O interfaces possible, but may require application changes</a:t>
            </a:r>
            <a:endParaRPr sz="1600">
              <a:solidFill>
                <a:srgbClr val="404040"/>
              </a:solidFill>
            </a:endParaRPr>
          </a:p>
          <a:p>
            <a:pPr indent="-349250" lvl="0" marL="457200" rtl="0" algn="l">
              <a:lnSpc>
                <a:spcPct val="8727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General data staging approach in ADMIRE via I/O scheduler</a:t>
            </a:r>
            <a:endParaRPr sz="1900">
              <a:solidFill>
                <a:srgbClr val="404040"/>
              </a:solidFill>
            </a:endParaRPr>
          </a:p>
          <a:p>
            <a:pPr indent="0" lvl="0" marL="457200" rtl="0" algn="l">
              <a:lnSpc>
                <a:spcPct val="87272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→ Allows backend PFS independence</a:t>
            </a:r>
            <a:endParaRPr sz="1600">
              <a:solidFill>
                <a:srgbClr val="40404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Introduction</a:t>
            </a:r>
            <a:endParaRPr b="1">
              <a:solidFill>
                <a:srgbClr val="073763"/>
              </a:solidFill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64025" y="558525"/>
            <a:ext cx="89826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Storage backends of parallel compute clusters are still based mostly on magnetic disks.</a:t>
            </a:r>
            <a:br>
              <a:rPr lang="e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81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Newer and faster storage technologies such as flash-based SSDs or non-volatile random access memory (NVRAM) are deployed within compute nodes.</a:t>
            </a:r>
            <a:br>
              <a:rPr lang="e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81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Including these new storage technologies into scientific workflows is unfortunately today a mostly manual task, and most scientists therefore do not take advantage of the faster storage media.</a:t>
            </a:r>
            <a:br>
              <a:rPr lang="e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81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One approach to systematically include node-local SSDs or NVRAMs into scientific workflows is to deploy ad hoc file systems over a set of compute nodes, which serve as temporary storage systems for single applications or longer-running campaigns.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Architecture</a:t>
            </a:r>
            <a:endParaRPr b="1">
              <a:solidFill>
                <a:srgbClr val="073763"/>
              </a:solidFill>
            </a:endParaRPr>
          </a:p>
        </p:txBody>
      </p:sp>
      <p:pic>
        <p:nvPicPr>
          <p:cNvPr id="189" name="Google Shape;1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8839198" cy="3558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5294" y="4188000"/>
            <a:ext cx="481630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177962"/>
            <a:ext cx="4816300" cy="59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Challenges of LD_PRELOAD-based FS libraries</a:t>
            </a:r>
            <a:endParaRPr b="1">
              <a:solidFill>
                <a:srgbClr val="073763"/>
              </a:solidFill>
            </a:endParaRPr>
          </a:p>
        </p:txBody>
      </p:sp>
      <p:sp>
        <p:nvSpPr>
          <p:cNvPr id="197" name="Google Shape;197;p34"/>
          <p:cNvSpPr txBox="1"/>
          <p:nvPr/>
        </p:nvSpPr>
        <p:spPr>
          <a:xfrm>
            <a:off x="0" y="572700"/>
            <a:ext cx="9144000" cy="45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2E5597"/>
                </a:solidFill>
              </a:rPr>
              <a:t>Intercepts any function</a:t>
            </a:r>
            <a:endParaRPr sz="1900">
              <a:solidFill>
                <a:srgbClr val="2E5597"/>
              </a:solidFill>
            </a:endParaRPr>
          </a:p>
          <a:p>
            <a:pPr indent="-323850" lvl="0" marL="45720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500"/>
              <a:buChar char="●"/>
            </a:pPr>
            <a:r>
              <a:rPr lang="en" sz="1500">
                <a:solidFill>
                  <a:srgbClr val="404040"/>
                </a:solidFill>
              </a:rPr>
              <a:t>Supporting all libc I/O functions is a daunting task</a:t>
            </a:r>
            <a:endParaRPr sz="1500">
              <a:solidFill>
                <a:srgbClr val="404040"/>
              </a:solidFill>
            </a:endParaRPr>
          </a:p>
          <a:p>
            <a:pPr indent="-323850" lvl="0" marL="457200" rtl="0" algn="l">
              <a:lnSpc>
                <a:spcPct val="98181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Char char="●"/>
            </a:pPr>
            <a:r>
              <a:rPr lang="en" sz="1500">
                <a:solidFill>
                  <a:srgbClr val="404040"/>
                </a:solidFill>
              </a:rPr>
              <a:t>Other I/O interfaces, e.g., MPI I/O need special treatment</a:t>
            </a:r>
            <a:endParaRPr sz="1500">
              <a:solidFill>
                <a:srgbClr val="404040"/>
              </a:solidFill>
            </a:endParaRPr>
          </a:p>
          <a:p>
            <a:pPr indent="-323850" lvl="0" marL="457200" rtl="0" algn="l">
              <a:lnSpc>
                <a:spcPct val="98181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Char char="●"/>
            </a:pPr>
            <a:r>
              <a:rPr b="1" lang="en" sz="1500">
                <a:solidFill>
                  <a:srgbClr val="C10029"/>
                </a:solidFill>
              </a:rPr>
              <a:t>Syscall_intercept helps to an extend</a:t>
            </a:r>
            <a:endParaRPr b="1" sz="1500">
              <a:solidFill>
                <a:srgbClr val="C10029"/>
              </a:solidFill>
            </a:endParaRPr>
          </a:p>
          <a:p>
            <a:pPr indent="0" lvl="0" marL="1270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2E5597"/>
                </a:solidFill>
              </a:rPr>
              <a:t>No valid mount point requires path checking</a:t>
            </a:r>
            <a:endParaRPr sz="1900">
              <a:solidFill>
                <a:srgbClr val="2E5597"/>
              </a:solidFill>
            </a:endParaRPr>
          </a:p>
          <a:p>
            <a:pPr indent="-323850" lvl="0" marL="45720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500"/>
              <a:buChar char="●"/>
            </a:pPr>
            <a:r>
              <a:rPr lang="en" sz="1500">
                <a:solidFill>
                  <a:srgbClr val="404040"/>
                </a:solidFill>
              </a:rPr>
              <a:t>Detangle relative paths</a:t>
            </a:r>
            <a:endParaRPr sz="1500">
              <a:solidFill>
                <a:srgbClr val="404040"/>
              </a:solidFill>
            </a:endParaRPr>
          </a:p>
          <a:p>
            <a:pPr indent="-323850" lvl="0" marL="457200" rtl="0" algn="l">
              <a:lnSpc>
                <a:spcPct val="98181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Char char="●"/>
            </a:pPr>
            <a:r>
              <a:rPr b="1" lang="en" sz="1500">
                <a:solidFill>
                  <a:srgbClr val="C10029"/>
                </a:solidFill>
              </a:rPr>
              <a:t>Separate file descriptor management necessary</a:t>
            </a:r>
            <a:endParaRPr b="1" sz="1500">
              <a:solidFill>
                <a:srgbClr val="C10029"/>
              </a:solidFill>
            </a:endParaRPr>
          </a:p>
          <a:p>
            <a:pPr indent="0" lvl="0" marL="1270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2E5597"/>
                </a:solidFill>
              </a:rPr>
              <a:t>Threads and forks don’t mix</a:t>
            </a:r>
            <a:endParaRPr sz="1900">
              <a:solidFill>
                <a:srgbClr val="2E5597"/>
              </a:solidFill>
            </a:endParaRPr>
          </a:p>
          <a:p>
            <a:pPr indent="-323850" lvl="0" marL="45720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500"/>
              <a:buChar char="●"/>
            </a:pPr>
            <a:r>
              <a:rPr lang="en" sz="1500">
                <a:solidFill>
                  <a:srgbClr val="404040"/>
                </a:solidFill>
              </a:rPr>
              <a:t>I/O library has no control over application or 3rd party library threads</a:t>
            </a:r>
            <a:endParaRPr sz="1500">
              <a:solidFill>
                <a:srgbClr val="404040"/>
              </a:solidFill>
            </a:endParaRPr>
          </a:p>
          <a:p>
            <a:pPr indent="-323850" lvl="0" marL="457200" rtl="0" algn="l">
              <a:lnSpc>
                <a:spcPct val="98181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Char char="●"/>
            </a:pPr>
            <a:r>
              <a:rPr lang="en" sz="1500">
                <a:solidFill>
                  <a:srgbClr val="404040"/>
                </a:solidFill>
              </a:rPr>
              <a:t>fork() can lead to dead-locks</a:t>
            </a:r>
            <a:endParaRPr sz="1500">
              <a:solidFill>
                <a:srgbClr val="404040"/>
              </a:solidFill>
            </a:endParaRPr>
          </a:p>
          <a:p>
            <a:pPr indent="-323850" lvl="0" marL="457200" rtl="0" algn="l">
              <a:lnSpc>
                <a:spcPct val="98181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Char char="●"/>
            </a:pPr>
            <a:r>
              <a:rPr b="1" lang="en" sz="1500">
                <a:solidFill>
                  <a:srgbClr val="C10029"/>
                </a:solidFill>
              </a:rPr>
              <a:t>Minimal interception library required</a:t>
            </a:r>
            <a:endParaRPr b="1" sz="1500">
              <a:solidFill>
                <a:srgbClr val="C10029"/>
              </a:solidFill>
            </a:endParaRPr>
          </a:p>
          <a:p>
            <a:pPr indent="0" lvl="0" marL="1270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2E5597"/>
                </a:solidFill>
              </a:rPr>
              <a:t>Malleability techniques limited</a:t>
            </a:r>
            <a:endParaRPr sz="1900">
              <a:solidFill>
                <a:srgbClr val="2E5597"/>
              </a:solidFill>
            </a:endParaRPr>
          </a:p>
          <a:p>
            <a:pPr indent="-323850" lvl="0" marL="45720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500"/>
              <a:buChar char="●"/>
            </a:pPr>
            <a:r>
              <a:rPr lang="en" sz="1500">
                <a:solidFill>
                  <a:srgbClr val="404040"/>
                </a:solidFill>
              </a:rPr>
              <a:t>Any technique is confined to one process that can stop at any time</a:t>
            </a:r>
            <a:endParaRPr sz="1500">
              <a:solidFill>
                <a:srgbClr val="404040"/>
              </a:solidFill>
            </a:endParaRPr>
          </a:p>
          <a:p>
            <a:pPr indent="-323850" lvl="0" marL="457200" rtl="0" algn="l">
              <a:lnSpc>
                <a:spcPct val="98181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Char char="●"/>
            </a:pPr>
            <a:r>
              <a:rPr b="1" lang="en" sz="1500">
                <a:solidFill>
                  <a:srgbClr val="C10029"/>
                </a:solidFill>
              </a:rPr>
              <a:t>Node-wide client solution necessary</a:t>
            </a:r>
            <a:endParaRPr b="1" sz="1500">
              <a:solidFill>
                <a:srgbClr val="C10029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GekkoFS Redesign</a:t>
            </a:r>
            <a:endParaRPr b="1">
              <a:solidFill>
                <a:srgbClr val="073763"/>
              </a:solidFill>
            </a:endParaRPr>
          </a:p>
        </p:txBody>
      </p:sp>
      <p:pic>
        <p:nvPicPr>
          <p:cNvPr id="203" name="Google Shape;20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050" y="678450"/>
            <a:ext cx="6593893" cy="4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dataClay</a:t>
            </a:r>
            <a:endParaRPr b="1">
              <a:solidFill>
                <a:srgbClr val="073763"/>
              </a:solidFill>
            </a:endParaRPr>
          </a:p>
        </p:txBody>
      </p:sp>
      <p:sp>
        <p:nvSpPr>
          <p:cNvPr id="209" name="Google Shape;209;p36"/>
          <p:cNvSpPr txBox="1"/>
          <p:nvPr/>
        </p:nvSpPr>
        <p:spPr>
          <a:xfrm>
            <a:off x="0" y="601500"/>
            <a:ext cx="5645100" cy="43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•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active object store for HPC, Big Data, and Edge-to-Cloud applications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•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Runs on heterogeneous infrastructures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•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Brings computation to the data, enabling execution of custom user code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→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Objects = data + methods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→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Reduces communication costs and improves application performance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•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Manages objects in-memory during execution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→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Avoids transformations and reduces disk accesses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•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APIs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→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Object-oriented: transparent persistence (Python and Java bindings)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→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 store: Get/Put operations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9050" y="601500"/>
            <a:ext cx="3864950" cy="160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Hercules</a:t>
            </a:r>
            <a:endParaRPr b="1">
              <a:solidFill>
                <a:srgbClr val="073763"/>
              </a:solidFill>
            </a:endParaRPr>
          </a:p>
        </p:txBody>
      </p:sp>
      <p:sp>
        <p:nvSpPr>
          <p:cNvPr id="216" name="Google Shape;216;p37"/>
          <p:cNvSpPr txBox="1"/>
          <p:nvPr/>
        </p:nvSpPr>
        <p:spPr>
          <a:xfrm>
            <a:off x="0" y="601500"/>
            <a:ext cx="5645100" cy="45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l">
              <a:lnSpc>
                <a:spcPct val="88363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•</a:t>
            </a:r>
            <a:r>
              <a:rPr lang="en" sz="19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In-memory IO accelerator for volatile data.</a:t>
            </a:r>
            <a:endParaRPr sz="19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88363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•</a:t>
            </a:r>
            <a:r>
              <a:rPr lang="en" sz="19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POSIX-based support for portability.</a:t>
            </a:r>
            <a:endParaRPr sz="19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88363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•</a:t>
            </a:r>
            <a:r>
              <a:rPr lang="en" sz="19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Use cases:</a:t>
            </a:r>
            <a:endParaRPr sz="19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88363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→ </a:t>
            </a:r>
            <a:r>
              <a:rPr lang="en" sz="15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HPC workflows.</a:t>
            </a:r>
            <a:endParaRPr sz="15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8363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→ </a:t>
            </a:r>
            <a:r>
              <a:rPr lang="en" sz="15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Checkpointing engines.</a:t>
            </a:r>
            <a:endParaRPr sz="15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8363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→ </a:t>
            </a:r>
            <a:r>
              <a:rPr lang="en" sz="15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Distributed locking</a:t>
            </a:r>
            <a:endParaRPr sz="15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88363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•</a:t>
            </a:r>
            <a:r>
              <a:rPr lang="en" sz="19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Main features</a:t>
            </a:r>
            <a:endParaRPr sz="19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88363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→ </a:t>
            </a:r>
            <a:r>
              <a:rPr lang="en" sz="15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Supports attached/detached storage servers</a:t>
            </a:r>
            <a:endParaRPr sz="15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8363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→ </a:t>
            </a:r>
            <a:r>
              <a:rPr lang="en" sz="15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Supports several data distribution policies</a:t>
            </a:r>
            <a:endParaRPr sz="15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88363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→ </a:t>
            </a:r>
            <a:r>
              <a:rPr lang="en" sz="15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Efficient storage backend based on GLIB.</a:t>
            </a:r>
            <a:endParaRPr sz="15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88363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→ </a:t>
            </a:r>
            <a:r>
              <a:rPr lang="en" sz="15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Write on close policy.</a:t>
            </a:r>
            <a:endParaRPr sz="15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88363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→ </a:t>
            </a:r>
            <a:r>
              <a:rPr lang="en" sz="15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Integrated with SLURM.</a:t>
            </a:r>
            <a:endParaRPr sz="15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88363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→ </a:t>
            </a:r>
            <a:r>
              <a:rPr lang="en" sz="15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Data replication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217" name="Google Shape;2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5525" y="1078850"/>
            <a:ext cx="5068151" cy="256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5850" y="3748998"/>
            <a:ext cx="5068151" cy="415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Portable communication layout</a:t>
            </a:r>
            <a:endParaRPr b="1">
              <a:solidFill>
                <a:srgbClr val="073763"/>
              </a:solidFill>
            </a:endParaRPr>
          </a:p>
        </p:txBody>
      </p:sp>
      <p:sp>
        <p:nvSpPr>
          <p:cNvPr id="224" name="Google Shape;224;p38"/>
          <p:cNvSpPr txBox="1"/>
          <p:nvPr/>
        </p:nvSpPr>
        <p:spPr>
          <a:xfrm>
            <a:off x="0" y="601500"/>
            <a:ext cx="9144000" cy="3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Based on UCX</a:t>
            </a:r>
            <a:endParaRPr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→ Unified Communication - X Framework (UCX) is a new acceleration library, integrated into the OpenMPI, OpenSHMEM, Dask, …</a:t>
            </a:r>
            <a:endParaRPr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Key aspects</a:t>
            </a:r>
            <a:endParaRPr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Multiple network interfaces/protocols available (TCP/IP, Omnipath, Infiniband supported).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Zero-copy message transfers of large data packages (&gt;= 1 Mbytes).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Eliminated internal copies from application to network layer.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Asynchronous communication between peers.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RDMA QoS isolation.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→End-point/two-sided-based communication.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88363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UCX communication layer developed</a:t>
            </a:r>
            <a:endParaRPr b="1">
              <a:solidFill>
                <a:srgbClr val="073763"/>
              </a:solidFill>
            </a:endParaRPr>
          </a:p>
        </p:txBody>
      </p:sp>
      <p:sp>
        <p:nvSpPr>
          <p:cNvPr id="230" name="Google Shape;230;p39"/>
          <p:cNvSpPr txBox="1"/>
          <p:nvPr/>
        </p:nvSpPr>
        <p:spPr>
          <a:xfrm>
            <a:off x="0" y="601500"/>
            <a:ext cx="9144000" cy="40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Non-blocking/tag-based communication (MPI style)</a:t>
            </a:r>
            <a:endParaRPr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1" lang="en">
                <a:solidFill>
                  <a:srgbClr val="203864"/>
                </a:solidFill>
                <a:latin typeface="Calibri"/>
                <a:ea typeface="Calibri"/>
                <a:cs typeface="Calibri"/>
                <a:sym typeface="Calibri"/>
              </a:rPr>
              <a:t>Asynchronous</a:t>
            </a:r>
            <a:r>
              <a:rPr lang="en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communication between peers.</a:t>
            </a:r>
            <a:endParaRPr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Low-level communication schema (in contrast to Margo RPC)</a:t>
            </a:r>
            <a:endParaRPr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98181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Frontend</a:t>
            </a:r>
            <a:endParaRPr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and metadata UCX’s workers enables </a:t>
            </a:r>
            <a:r>
              <a:rPr b="1" lang="en">
                <a:solidFill>
                  <a:srgbClr val="203864"/>
                </a:solidFill>
                <a:latin typeface="Calibri"/>
                <a:ea typeface="Calibri"/>
                <a:cs typeface="Calibri"/>
                <a:sym typeface="Calibri"/>
              </a:rPr>
              <a:t>communication overlap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QoS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44500" lvl="0" marL="46990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Interfaces and protocols can be enabled/disabled to adapt </a:t>
            </a:r>
            <a:r>
              <a:rPr b="1" lang="en">
                <a:solidFill>
                  <a:srgbClr val="203864"/>
                </a:solidFill>
                <a:latin typeface="Calibri"/>
                <a:ea typeface="Calibri"/>
                <a:cs typeface="Calibri"/>
                <a:sym typeface="Calibri"/>
              </a:rPr>
              <a:t>network requirements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44500" lvl="0" marL="46990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Communication can be upgraded/downgraded (Infiniband/Omnipath to TCP).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Communication parameters configured by using environment variables.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Backend</a:t>
            </a:r>
            <a:endParaRPr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44500" lvl="0" marL="1270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One single listener per worker thread.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44500" lvl="0" marL="1270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Stores a pool of active end-points (two-sided communication).</a:t>
            </a:r>
            <a:endParaRPr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0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Hercules</a:t>
            </a:r>
            <a:endParaRPr b="1">
              <a:solidFill>
                <a:srgbClr val="073763"/>
              </a:solidFill>
            </a:endParaRPr>
          </a:p>
        </p:txBody>
      </p:sp>
      <p:sp>
        <p:nvSpPr>
          <p:cNvPr id="236" name="Google Shape;236;p40"/>
          <p:cNvSpPr txBox="1"/>
          <p:nvPr/>
        </p:nvSpPr>
        <p:spPr>
          <a:xfrm>
            <a:off x="0" y="762000"/>
            <a:ext cx="8957400" cy="3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63636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●"/>
            </a:pPr>
            <a:r>
              <a:rPr lang="en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Ad-hoc/in-memory storage solution for volatile data.</a:t>
            </a:r>
            <a:endParaRPr sz="2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55600" lvl="0" marL="4572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●"/>
            </a:pPr>
            <a:r>
              <a:rPr lang="en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Distributed key-value store.</a:t>
            </a:r>
            <a:endParaRPr sz="2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55600" lvl="0" marL="4572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●"/>
            </a:pPr>
            <a:r>
              <a:rPr lang="en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Provides a flexible API.</a:t>
            </a:r>
            <a:endParaRPr sz="2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55600" lvl="0" marL="4572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●"/>
            </a:pPr>
            <a:r>
              <a:rPr lang="en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Makes use of main memory as the storage device.</a:t>
            </a:r>
            <a:endParaRPr sz="2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55600" lvl="0" marL="4572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●"/>
            </a:pPr>
            <a:r>
              <a:rPr lang="en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Provides multiple data distribution policies. </a:t>
            </a:r>
            <a:endParaRPr sz="2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55600" lvl="0" marL="4572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●"/>
            </a:pPr>
            <a:r>
              <a:rPr lang="en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Exposes a POSIX/non-POSIX interface. </a:t>
            </a:r>
            <a:endParaRPr sz="2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55600" lvl="0" marL="4572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●"/>
            </a:pPr>
            <a:r>
              <a:rPr lang="en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Open source project.</a:t>
            </a:r>
            <a:endParaRPr sz="2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37" name="Google Shape;23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8950" y="3855900"/>
            <a:ext cx="5575049" cy="128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1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Hercules</a:t>
            </a:r>
            <a:endParaRPr b="1">
              <a:solidFill>
                <a:srgbClr val="073763"/>
              </a:solidFill>
            </a:endParaRPr>
          </a:p>
        </p:txBody>
      </p:sp>
      <p:pic>
        <p:nvPicPr>
          <p:cNvPr id="243" name="Google Shape;24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8839197" cy="3784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2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Evaluation</a:t>
            </a:r>
            <a:endParaRPr b="1">
              <a:solidFill>
                <a:srgbClr val="073763"/>
              </a:solidFill>
            </a:endParaRPr>
          </a:p>
        </p:txBody>
      </p:sp>
      <p:pic>
        <p:nvPicPr>
          <p:cNvPr id="249" name="Google Shape;24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8587691" cy="4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FUSE: File System in User Space</a:t>
            </a:r>
            <a:endParaRPr b="1">
              <a:solidFill>
                <a:srgbClr val="073763"/>
              </a:solidFill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64025" y="558525"/>
            <a:ext cx="8982600" cy="3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Filesystem in Userspace (FUSE) is a software interface for Unix and Unix-like computer operating systems that lets non-privileged users create their own file systems without editing kernel code.</a:t>
            </a:r>
            <a:br>
              <a:rPr lang="e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This is achieved by running file system code in user space while the FUSE module provides only a bridge to the actual kernel interfaces.</a:t>
            </a:r>
            <a:br>
              <a:rPr lang="e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FUSE is available for Linux, FreeBSD, OpenBSD, NetBSD (as puffs), OpenSolaris, Minix 3, macOS, and Windows.</a:t>
            </a:r>
            <a:br>
              <a:rPr lang="e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FUSE is free software originally released under the terms of the GNU General Public License and the GNU Lesser General Public License.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3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Expand Parallel File System</a:t>
            </a:r>
            <a:endParaRPr b="1">
              <a:solidFill>
                <a:srgbClr val="073763"/>
              </a:solidFill>
            </a:endParaRPr>
          </a:p>
        </p:txBody>
      </p:sp>
      <p:sp>
        <p:nvSpPr>
          <p:cNvPr id="255" name="Google Shape;255;p43"/>
          <p:cNvSpPr txBox="1"/>
          <p:nvPr/>
        </p:nvSpPr>
        <p:spPr>
          <a:xfrm>
            <a:off x="0" y="572700"/>
            <a:ext cx="4805400" cy="3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8181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E5597"/>
                </a:solidFill>
                <a:latin typeface="Calibri"/>
                <a:ea typeface="Calibri"/>
                <a:cs typeface="Calibri"/>
                <a:sym typeface="Calibri"/>
              </a:rPr>
              <a:t>Expand</a:t>
            </a:r>
            <a:r>
              <a:rPr lang="en" sz="23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ad-hoc file system</a:t>
            </a:r>
            <a:endParaRPr sz="23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98181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•</a:t>
            </a:r>
            <a:r>
              <a:rPr lang="en" sz="19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Parallel, distributed file system based on the use of existing standard storage servers.</a:t>
            </a:r>
            <a:endParaRPr sz="19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98181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•</a:t>
            </a:r>
            <a:r>
              <a:rPr lang="en" sz="19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MPI-based</a:t>
            </a:r>
            <a:endParaRPr sz="19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98181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•</a:t>
            </a:r>
            <a:r>
              <a:rPr lang="en" sz="19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Distribution based on subfile/server and Round Robin</a:t>
            </a:r>
            <a:endParaRPr sz="19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98181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•</a:t>
            </a:r>
            <a:r>
              <a:rPr lang="en" sz="19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Fully distributed metadata (B0 of each file) by hash</a:t>
            </a:r>
            <a:endParaRPr sz="19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98181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•</a:t>
            </a:r>
            <a:r>
              <a:rPr lang="en" sz="19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Aggressive parallel I/O ops</a:t>
            </a:r>
            <a:endParaRPr sz="19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98181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•</a:t>
            </a:r>
            <a:r>
              <a:rPr lang="en" sz="19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Client-servers may be co-located</a:t>
            </a:r>
            <a:endParaRPr sz="19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7800" y="725100"/>
            <a:ext cx="4033800" cy="3831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203900"/>
            <a:ext cx="4653000" cy="725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Performance of Ad-hoc Expand</a:t>
            </a:r>
            <a:endParaRPr b="1">
              <a:solidFill>
                <a:srgbClr val="073763"/>
              </a:solidFill>
            </a:endParaRPr>
          </a:p>
        </p:txBody>
      </p:sp>
      <p:sp>
        <p:nvSpPr>
          <p:cNvPr id="263" name="Google Shape;263;p44"/>
          <p:cNvSpPr txBox="1"/>
          <p:nvPr/>
        </p:nvSpPr>
        <p:spPr>
          <a:xfrm>
            <a:off x="0" y="533400"/>
            <a:ext cx="457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IOR in MareNostrum</a:t>
            </a:r>
            <a:endParaRPr sz="28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1400"/>
            <a:ext cx="8839200" cy="3334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5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Current efforts</a:t>
            </a:r>
            <a:endParaRPr b="1">
              <a:solidFill>
                <a:srgbClr val="073763"/>
              </a:solidFill>
            </a:endParaRPr>
          </a:p>
        </p:txBody>
      </p:sp>
      <p:sp>
        <p:nvSpPr>
          <p:cNvPr id="270" name="Google Shape;270;p45"/>
          <p:cNvSpPr txBox="1"/>
          <p:nvPr/>
        </p:nvSpPr>
        <p:spPr>
          <a:xfrm>
            <a:off x="0" y="533400"/>
            <a:ext cx="90273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Malleability</a:t>
            </a:r>
            <a:endParaRPr sz="23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➢</a:t>
            </a:r>
            <a:r>
              <a:rPr lang="en" sz="23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Expanding/shrinking the number of data nodes.</a:t>
            </a:r>
            <a:endParaRPr sz="23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Monitoring</a:t>
            </a:r>
            <a:endParaRPr sz="23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➢</a:t>
            </a:r>
            <a:r>
              <a:rPr lang="en" sz="23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Integration with existing monitoring tools.</a:t>
            </a:r>
            <a:endParaRPr sz="23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Replication / Mirroring</a:t>
            </a:r>
            <a:endParaRPr sz="23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Error correction schemes</a:t>
            </a:r>
            <a:endParaRPr sz="23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➢</a:t>
            </a:r>
            <a:r>
              <a:rPr lang="en" sz="23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ECC/parity.</a:t>
            </a:r>
            <a:endParaRPr sz="23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➢</a:t>
            </a:r>
            <a:r>
              <a:rPr lang="en" sz="23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To implement distributed parity calculations on advanced data placement schemes.</a:t>
            </a:r>
            <a:endParaRPr sz="23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6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Evaluation</a:t>
            </a:r>
            <a:endParaRPr b="1">
              <a:solidFill>
                <a:srgbClr val="073763"/>
              </a:solidFill>
            </a:endParaRPr>
          </a:p>
        </p:txBody>
      </p:sp>
      <p:sp>
        <p:nvSpPr>
          <p:cNvPr id="276" name="Google Shape;276;p46"/>
          <p:cNvSpPr txBox="1"/>
          <p:nvPr/>
        </p:nvSpPr>
        <p:spPr>
          <a:xfrm>
            <a:off x="0" y="572700"/>
            <a:ext cx="858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100K zero-byte files per process (16 processes per node)</a:t>
            </a:r>
            <a:endParaRPr sz="18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" name="Google Shape;27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86800"/>
            <a:ext cx="8839199" cy="255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Evaluation</a:t>
            </a:r>
            <a:endParaRPr b="1">
              <a:solidFill>
                <a:srgbClr val="073763"/>
              </a:solidFill>
            </a:endParaRPr>
          </a:p>
        </p:txBody>
      </p:sp>
      <p:sp>
        <p:nvSpPr>
          <p:cNvPr id="283" name="Google Shape;283;p47"/>
          <p:cNvSpPr txBox="1"/>
          <p:nvPr/>
        </p:nvSpPr>
        <p:spPr>
          <a:xfrm>
            <a:off x="0" y="572700"/>
            <a:ext cx="858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100K 4 KiB files per process (16 processes per node)</a:t>
            </a:r>
            <a:endParaRPr sz="18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4" name="Google Shape;28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86800"/>
            <a:ext cx="8839202" cy="2620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8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Evaluation</a:t>
            </a:r>
            <a:endParaRPr b="1">
              <a:solidFill>
                <a:srgbClr val="073763"/>
              </a:solidFill>
            </a:endParaRPr>
          </a:p>
        </p:txBody>
      </p:sp>
      <p:sp>
        <p:nvSpPr>
          <p:cNvPr id="290" name="Google Shape;290;p48"/>
          <p:cNvSpPr txBox="1"/>
          <p:nvPr/>
        </p:nvSpPr>
        <p:spPr>
          <a:xfrm>
            <a:off x="0" y="5727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Data throughput</a:t>
            </a:r>
            <a:endParaRPr sz="28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" name="Google Shape;29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413" y="1188300"/>
            <a:ext cx="8135178" cy="365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9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Unified Communication X (UCX)</a:t>
            </a:r>
            <a:endParaRPr b="1">
              <a:solidFill>
                <a:srgbClr val="073763"/>
              </a:solidFill>
            </a:endParaRPr>
          </a:p>
        </p:txBody>
      </p:sp>
      <p:sp>
        <p:nvSpPr>
          <p:cNvPr id="297" name="Google Shape;297;p49"/>
          <p:cNvSpPr txBox="1"/>
          <p:nvPr/>
        </p:nvSpPr>
        <p:spPr>
          <a:xfrm>
            <a:off x="0" y="572700"/>
            <a:ext cx="91440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Generic abstraction of the network layer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Supported devices: Infiniband, Omni-path, TCP, shared memory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Zero-copy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MPICH, OpenMPI, Dash , Spark, Charm++, …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98" name="Google Shape;29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5963" y="2256375"/>
            <a:ext cx="5512064" cy="271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0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Features</a:t>
            </a:r>
            <a:endParaRPr b="1">
              <a:solidFill>
                <a:srgbClr val="073763"/>
              </a:solidFill>
            </a:endParaRPr>
          </a:p>
        </p:txBody>
      </p:sp>
      <p:sp>
        <p:nvSpPr>
          <p:cNvPr id="304" name="Google Shape;304;p50"/>
          <p:cNvSpPr txBox="1"/>
          <p:nvPr/>
        </p:nvSpPr>
        <p:spPr>
          <a:xfrm>
            <a:off x="0" y="762000"/>
            <a:ext cx="9095400" cy="3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Migrated from ZeroMQ to UCX.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Benefits of using UCX inside Hercules: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→ Multiple network interfaces/protocols available (TCP/IP, Omnipath, Infiniband supported).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→ Zero-copy message transfers of large data packages (&gt;= 1 Mbytes).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→ Eliminated internal copies from application to network layer.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→ Asynchronous communication between peers.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→ RDMA QoS isolation.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→ End-point/two-sided-based communication.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45C97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Fully implemented POSIX support (passed full IO500 benchmark).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1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New communication layer developed</a:t>
            </a:r>
            <a:endParaRPr b="1">
              <a:solidFill>
                <a:srgbClr val="073763"/>
              </a:solidFill>
            </a:endParaRPr>
          </a:p>
        </p:txBody>
      </p:sp>
      <p:sp>
        <p:nvSpPr>
          <p:cNvPr id="310" name="Google Shape;310;p51"/>
          <p:cNvSpPr txBox="1"/>
          <p:nvPr/>
        </p:nvSpPr>
        <p:spPr>
          <a:xfrm>
            <a:off x="0" y="685800"/>
            <a:ext cx="9034500" cy="4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Non-blocking/tag-based communication (MPI style)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Low-level communication schema (in contrast to Margo RPC)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Client-side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5C97"/>
                </a:solidFill>
              </a:rPr>
              <a:t>→ </a:t>
            </a:r>
            <a:r>
              <a:rPr lang="en">
                <a:solidFill>
                  <a:schemeClr val="dk1"/>
                </a:solidFill>
              </a:rPr>
              <a:t>Data and metadata UCX’s workers enables </a:t>
            </a:r>
            <a:r>
              <a:rPr b="1" lang="en">
                <a:solidFill>
                  <a:srgbClr val="00B0F0"/>
                </a:solidFill>
              </a:rPr>
              <a:t>communication overlap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5C97"/>
                </a:solidFill>
              </a:rPr>
              <a:t>→ </a:t>
            </a:r>
            <a:r>
              <a:rPr lang="en">
                <a:solidFill>
                  <a:schemeClr val="dk1"/>
                </a:solidFill>
              </a:rPr>
              <a:t>Malleability</a:t>
            </a:r>
            <a:endParaRPr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5C97"/>
                </a:solidFill>
              </a:rPr>
              <a:t>- </a:t>
            </a:r>
            <a:r>
              <a:rPr lang="en">
                <a:solidFill>
                  <a:schemeClr val="dk1"/>
                </a:solidFill>
              </a:rPr>
              <a:t>Client nodes store a list of current available workers.</a:t>
            </a:r>
            <a:endParaRPr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 This list can be adapted during runtime.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5C97"/>
                </a:solidFill>
              </a:rPr>
              <a:t>→ </a:t>
            </a:r>
            <a:r>
              <a:rPr lang="en">
                <a:solidFill>
                  <a:schemeClr val="dk1"/>
                </a:solidFill>
              </a:rPr>
              <a:t>QoS</a:t>
            </a:r>
            <a:endParaRPr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 Interfaces and protocols can be enabled/disabled to adapt </a:t>
            </a:r>
            <a:r>
              <a:rPr b="1" lang="en">
                <a:solidFill>
                  <a:srgbClr val="00B0F0"/>
                </a:solidFill>
              </a:rPr>
              <a:t>network requirements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 </a:t>
            </a:r>
            <a:r>
              <a:rPr lang="en">
                <a:solidFill>
                  <a:schemeClr val="dk1"/>
                </a:solidFill>
              </a:rPr>
              <a:t>Communication can be upgraded/downgraded (Infiniband to TCP).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5C97"/>
                </a:solidFill>
              </a:rPr>
              <a:t>→ </a:t>
            </a:r>
            <a:r>
              <a:rPr lang="en">
                <a:solidFill>
                  <a:schemeClr val="dk1"/>
                </a:solidFill>
              </a:rPr>
              <a:t>Communication parameters configured by using environment variables.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Server-side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5C97"/>
                </a:solidFill>
              </a:rPr>
              <a:t>→ </a:t>
            </a:r>
            <a:r>
              <a:rPr lang="en">
                <a:solidFill>
                  <a:schemeClr val="dk1"/>
                </a:solidFill>
              </a:rPr>
              <a:t>One single listener per worker thread.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5C97"/>
                </a:solidFill>
              </a:rPr>
              <a:t>→ </a:t>
            </a:r>
            <a:r>
              <a:rPr lang="en">
                <a:solidFill>
                  <a:schemeClr val="dk1"/>
                </a:solidFill>
              </a:rPr>
              <a:t>Stores a pool of active end-points (two-sided communication).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2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Interception of I/O system calls</a:t>
            </a:r>
            <a:endParaRPr b="1">
              <a:solidFill>
                <a:srgbClr val="073763"/>
              </a:solidFill>
            </a:endParaRPr>
          </a:p>
        </p:txBody>
      </p:sp>
      <p:sp>
        <p:nvSpPr>
          <p:cNvPr id="316" name="Google Shape;316;p52"/>
          <p:cNvSpPr txBox="1"/>
          <p:nvPr/>
        </p:nvSpPr>
        <p:spPr>
          <a:xfrm>
            <a:off x="0" y="572700"/>
            <a:ext cx="9144000" cy="19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Hercules intercepts library and IO system calls.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Simplifies migration and deployment.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Support for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Multiple programming languages: C/C++, Python, Fortran.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Multi processes (fork and threads).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Complex scripting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317" name="Google Shape;317;p52"/>
          <p:cNvSpPr txBox="1"/>
          <p:nvPr/>
        </p:nvSpPr>
        <p:spPr>
          <a:xfrm>
            <a:off x="0" y="2649900"/>
            <a:ext cx="9144000" cy="10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3636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Initial version based on four systems calls:</a:t>
            </a:r>
            <a:endParaRPr sz="2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50800" rtl="0" algn="l">
              <a:lnSpc>
                <a:spcPct val="163636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22FAB"/>
                </a:solidFill>
                <a:latin typeface="Tahoma"/>
                <a:ea typeface="Tahoma"/>
                <a:cs typeface="Tahoma"/>
                <a:sym typeface="Tahoma"/>
              </a:rPr>
              <a:t>                Native POSIX functions: </a:t>
            </a:r>
            <a:r>
              <a:rPr b="1" lang="en" sz="2000">
                <a:solidFill>
                  <a:srgbClr val="322FAB"/>
                </a:solidFill>
                <a:latin typeface="Tahoma"/>
                <a:ea typeface="Tahoma"/>
                <a:cs typeface="Tahoma"/>
                <a:sym typeface="Tahoma"/>
              </a:rPr>
              <a:t>4</a:t>
            </a:r>
            <a:r>
              <a:rPr lang="en" sz="2000">
                <a:solidFill>
                  <a:srgbClr val="322FAB"/>
                </a:solidFill>
                <a:latin typeface="Tahoma"/>
                <a:ea typeface="Tahoma"/>
                <a:cs typeface="Tahoma"/>
                <a:sym typeface="Tahoma"/>
              </a:rPr>
              <a:t>    Library calls: </a:t>
            </a:r>
            <a:r>
              <a:rPr b="1" lang="en" sz="2000">
                <a:solidFill>
                  <a:srgbClr val="322FAB"/>
                </a:solidFill>
                <a:latin typeface="Tahoma"/>
                <a:ea typeface="Tahoma"/>
                <a:cs typeface="Tahoma"/>
                <a:sym typeface="Tahoma"/>
              </a:rPr>
              <a:t>0</a:t>
            </a:r>
            <a:endParaRPr b="1" sz="2000">
              <a:solidFill>
                <a:srgbClr val="322FAB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8" name="Google Shape;318;p52"/>
          <p:cNvSpPr txBox="1"/>
          <p:nvPr/>
        </p:nvSpPr>
        <p:spPr>
          <a:xfrm>
            <a:off x="0" y="3836700"/>
            <a:ext cx="9144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Current version supports up to</a:t>
            </a:r>
            <a:r>
              <a:rPr lang="en" sz="1800">
                <a:solidFill>
                  <a:schemeClr val="dk1"/>
                </a:solidFill>
              </a:rPr>
              <a:t>:</a:t>
            </a:r>
            <a:endParaRPr sz="1800">
              <a:solidFill>
                <a:schemeClr val="dk1"/>
              </a:solidFill>
            </a:endParaRPr>
          </a:p>
          <a:p>
            <a:pPr indent="0" lvl="0" marL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22FAB"/>
                </a:solidFill>
              </a:rPr>
              <a:t>                </a:t>
            </a:r>
            <a:r>
              <a:rPr lang="en" sz="2000">
                <a:solidFill>
                  <a:srgbClr val="322FAB"/>
                </a:solidFill>
                <a:latin typeface="Tahoma"/>
                <a:ea typeface="Tahoma"/>
                <a:cs typeface="Tahoma"/>
                <a:sym typeface="Tahoma"/>
              </a:rPr>
              <a:t>Native POSIX functions: 75   Library calls: 12</a:t>
            </a:r>
            <a:endParaRPr b="1" sz="1800">
              <a:solidFill>
                <a:srgbClr val="322FAB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FUSE: File System in User Space</a:t>
            </a:r>
            <a:endParaRPr b="1">
              <a:solidFill>
                <a:srgbClr val="073763"/>
              </a:solidFill>
            </a:endParaRPr>
          </a:p>
        </p:txBody>
      </p:sp>
      <p:sp>
        <p:nvSpPr>
          <p:cNvPr id="82" name="Google Shape;82;p17"/>
          <p:cNvSpPr txBox="1"/>
          <p:nvPr/>
        </p:nvSpPr>
        <p:spPr>
          <a:xfrm>
            <a:off x="64025" y="558525"/>
            <a:ext cx="8982600" cy="42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The FUSE system was originally part of AVFS (A Virtual Filesystem), a filesystem implementation heavily influenced by the translator concept of the GNU Hurd.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It superseded Linux Userland Filesystem, and provided a translational interface using lufis in libfuse1.</a:t>
            </a:r>
            <a:br>
              <a:rPr lang="e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FUSE was merged into the mainstream Linux kernel tree in kernel version 2.6.14.</a:t>
            </a:r>
            <a:br>
              <a:rPr lang="e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As the kernel-userspace protocol of FUSE is versioned and public, a programmer can choose to use a different piece of code in place of libfuse and still communicate with the kernel's FUSE facilities.</a:t>
            </a:r>
            <a:br>
              <a:rPr lang="e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libfuse and its many ports provide a portable high-level interface that may be implemented on a system without a "FUSE" facility.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3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Internal data layout</a:t>
            </a:r>
            <a:endParaRPr b="1">
              <a:solidFill>
                <a:srgbClr val="073763"/>
              </a:solidFill>
            </a:endParaRPr>
          </a:p>
        </p:txBody>
      </p:sp>
      <p:sp>
        <p:nvSpPr>
          <p:cNvPr id="324" name="Google Shape;324;p53"/>
          <p:cNvSpPr txBox="1"/>
          <p:nvPr/>
        </p:nvSpPr>
        <p:spPr>
          <a:xfrm>
            <a:off x="0" y="3068625"/>
            <a:ext cx="9144000" cy="19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63636"/>
              </a:lnSpc>
              <a:spcBef>
                <a:spcPts val="400"/>
              </a:spcBef>
              <a:spcAft>
                <a:spcPts val="0"/>
              </a:spcAft>
              <a:buSzPts val="1500"/>
              <a:buFont typeface="Tahoma"/>
              <a:buChar char="-"/>
            </a:pPr>
            <a:r>
              <a:rPr lang="en" sz="1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Data paths are translated from logical to dataset shape (</a:t>
            </a:r>
            <a:r>
              <a:rPr b="1" lang="en" sz="1500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logical view</a:t>
            </a:r>
            <a:r>
              <a:rPr lang="en" sz="1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). </a:t>
            </a:r>
            <a:endParaRPr sz="15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23850" lvl="0" marL="4572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ts val="1500"/>
              <a:buFont typeface="Tahoma"/>
              <a:buChar char="-"/>
            </a:pPr>
            <a:r>
              <a:rPr lang="en" sz="1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Files are divided into multiple blocks under multiple data nodes (</a:t>
            </a:r>
            <a:r>
              <a:rPr b="1" lang="en" sz="1500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physical view</a:t>
            </a:r>
            <a:r>
              <a:rPr lang="en" sz="1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). </a:t>
            </a:r>
            <a:endParaRPr sz="15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23850" lvl="0" marL="4572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ts val="1500"/>
              <a:buFont typeface="Tahoma"/>
              <a:buChar char="-"/>
            </a:pPr>
            <a:r>
              <a:rPr lang="en" sz="1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Distribution policy determines the physical location of blocks, mapping the physical data/metadata nodes (</a:t>
            </a:r>
            <a:r>
              <a:rPr b="1" lang="en" sz="1500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mapping</a:t>
            </a:r>
            <a:r>
              <a:rPr lang="en" sz="1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).</a:t>
            </a:r>
            <a:endParaRPr sz="15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23850" lvl="0" marL="4572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ahoma"/>
              <a:buChar char="-"/>
            </a:pPr>
            <a:r>
              <a:rPr lang="en" sz="1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Inter-node metadata information is stored at the first metadata node </a:t>
            </a:r>
            <a:r>
              <a:rPr i="1" lang="en" sz="1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mapping(0)</a:t>
            </a:r>
            <a:r>
              <a:rPr lang="en" sz="1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325" name="Google Shape;32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8839200" cy="2170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4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Internal data layout</a:t>
            </a:r>
            <a:endParaRPr b="1">
              <a:solidFill>
                <a:srgbClr val="073763"/>
              </a:solidFill>
            </a:endParaRPr>
          </a:p>
        </p:txBody>
      </p:sp>
      <p:sp>
        <p:nvSpPr>
          <p:cNvPr id="331" name="Google Shape;331;p54"/>
          <p:cNvSpPr txBox="1"/>
          <p:nvPr/>
        </p:nvSpPr>
        <p:spPr>
          <a:xfrm>
            <a:off x="0" y="3068625"/>
            <a:ext cx="9144000" cy="20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63636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ahoma"/>
              <a:buChar char="-"/>
            </a:pPr>
            <a:r>
              <a:rPr lang="en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Malleability seriously affects the block distribution layout.</a:t>
            </a:r>
            <a:endParaRPr sz="2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23850" lvl="0" marL="4572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ahoma"/>
              <a:buChar char="-"/>
            </a:pPr>
            <a:r>
              <a:rPr lang="en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Solutions:</a:t>
            </a:r>
            <a:endParaRPr sz="2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lnSpc>
                <a:spcPct val="163636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81795"/>
                </a:solidFill>
              </a:rPr>
              <a:t>→ </a:t>
            </a:r>
            <a:r>
              <a:rPr lang="en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Offline data migration</a:t>
            </a:r>
            <a:r>
              <a:rPr lang="en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sz="1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lnSpc>
                <a:spcPct val="163636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81795"/>
                </a:solidFill>
              </a:rPr>
              <a:t>→ </a:t>
            </a:r>
            <a:r>
              <a:rPr lang="en" sz="1800">
                <a:solidFill>
                  <a:srgbClr val="00B050"/>
                </a:solidFill>
                <a:latin typeface="Tahoma"/>
                <a:ea typeface="Tahoma"/>
                <a:cs typeface="Tahoma"/>
                <a:sym typeface="Tahoma"/>
              </a:rPr>
              <a:t>New mapping bitmap of blockset</a:t>
            </a:r>
            <a:r>
              <a:rPr lang="en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sz="15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32" name="Google Shape;33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025" y="725100"/>
            <a:ext cx="6642935" cy="219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5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Malleability heuristics</a:t>
            </a:r>
            <a:endParaRPr b="1">
              <a:solidFill>
                <a:srgbClr val="073763"/>
              </a:solidFill>
            </a:endParaRPr>
          </a:p>
        </p:txBody>
      </p:sp>
      <p:sp>
        <p:nvSpPr>
          <p:cNvPr id="338" name="Google Shape;338;p55"/>
          <p:cNvSpPr txBox="1"/>
          <p:nvPr/>
        </p:nvSpPr>
        <p:spPr>
          <a:xfrm>
            <a:off x="0" y="735975"/>
            <a:ext cx="9144000" cy="4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63636"/>
              </a:lnSpc>
              <a:spcBef>
                <a:spcPts val="40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Malleability operations can be started by two alternatives sources: </a:t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lnSpc>
                <a:spcPct val="163636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81795"/>
                </a:solidFill>
              </a:rPr>
              <a:t>→ </a:t>
            </a:r>
            <a:r>
              <a:rPr lang="en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external controller or</a:t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lnSpc>
                <a:spcPct val="163636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81795"/>
                </a:solidFill>
              </a:rPr>
              <a:t>→ </a:t>
            </a:r>
            <a:r>
              <a:rPr b="1" lang="en" sz="1600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internal heuristic</a:t>
            </a:r>
            <a:r>
              <a:rPr lang="en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 </a:t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lnSpc>
                <a:spcPct val="163636"/>
              </a:lnSpc>
              <a:spcBef>
                <a:spcPts val="40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Internal heuristic determines whether a malleability operation should be carried out. </a:t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Users define </a:t>
            </a:r>
            <a:r>
              <a:rPr b="1" i="1" lang="en" sz="1600">
                <a:solidFill>
                  <a:srgbClr val="322FAB"/>
                </a:solidFill>
                <a:latin typeface="Tahoma"/>
                <a:ea typeface="Tahoma"/>
                <a:cs typeface="Tahoma"/>
                <a:sym typeface="Tahoma"/>
              </a:rPr>
              <a:t>recommended I/O throughput </a:t>
            </a:r>
            <a:r>
              <a:rPr lang="en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(RIO) for the I/O system.</a:t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Hercules tracks the </a:t>
            </a:r>
            <a:r>
              <a:rPr b="1" i="1" lang="en" sz="1600">
                <a:solidFill>
                  <a:srgbClr val="322FAB"/>
                </a:solidFill>
                <a:latin typeface="Tahoma"/>
                <a:ea typeface="Tahoma"/>
                <a:cs typeface="Tahoma"/>
                <a:sym typeface="Tahoma"/>
              </a:rPr>
              <a:t>current throughput </a:t>
            </a:r>
            <a:r>
              <a:rPr lang="en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provided by the I/O system to the application (AIO).</a:t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Throughput distance is currently computed using a </a:t>
            </a:r>
            <a:r>
              <a:rPr b="1" lang="en" sz="1600">
                <a:solidFill>
                  <a:srgbClr val="000F7D"/>
                </a:solidFill>
                <a:latin typeface="Tahoma"/>
                <a:ea typeface="Tahoma"/>
                <a:cs typeface="Tahoma"/>
                <a:sym typeface="Tahoma"/>
              </a:rPr>
              <a:t>time series </a:t>
            </a:r>
            <a:r>
              <a:rPr lang="en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obtained by write/read in-place monitoring: </a:t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lnSpc>
                <a:spcPct val="163636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81795"/>
                </a:solidFill>
              </a:rPr>
              <a:t>→ </a:t>
            </a:r>
            <a:r>
              <a:rPr lang="en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Consecutive operations,</a:t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lnSpc>
                <a:spcPct val="163636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81795"/>
                </a:solidFill>
              </a:rPr>
              <a:t>→ </a:t>
            </a:r>
            <a:r>
              <a:rPr lang="en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Datasets accesses.</a:t>
            </a:r>
            <a:endParaRPr sz="1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6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Malleability heuristics</a:t>
            </a:r>
            <a:endParaRPr b="1">
              <a:solidFill>
                <a:srgbClr val="073763"/>
              </a:solidFill>
            </a:endParaRPr>
          </a:p>
        </p:txBody>
      </p:sp>
      <p:sp>
        <p:nvSpPr>
          <p:cNvPr id="344" name="Google Shape;344;p56"/>
          <p:cNvSpPr txBox="1"/>
          <p:nvPr/>
        </p:nvSpPr>
        <p:spPr>
          <a:xfrm>
            <a:off x="0" y="2793375"/>
            <a:ext cx="9144000" cy="23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63636"/>
              </a:lnSpc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Hercules will take three possible decisions: 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lnSpc>
                <a:spcPct val="163636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1795"/>
                </a:solidFill>
              </a:rPr>
              <a:t>→ </a:t>
            </a:r>
            <a:r>
              <a:rPr lang="en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Keeping the same number of servers, 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lnSpc>
                <a:spcPct val="163636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1795"/>
                </a:solidFill>
              </a:rPr>
              <a:t>→ </a:t>
            </a:r>
            <a:r>
              <a:rPr lang="en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On-line commissioning for expanding the file system servers, or 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lnSpc>
                <a:spcPct val="163636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1795"/>
                </a:solidFill>
              </a:rPr>
              <a:t>→ </a:t>
            </a:r>
            <a:r>
              <a:rPr lang="en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Off-line decommissioning for shrinking the file system servers. 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63636"/>
              </a:lnSpc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Following the former definitions, Hercules datasets are tagged: </a:t>
            </a:r>
            <a:r>
              <a:rPr b="1" lang="en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commissioning</a:t>
            </a:r>
            <a:r>
              <a:rPr lang="en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</a:t>
            </a:r>
            <a:r>
              <a:rPr b="1" lang="en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decommissioning</a:t>
            </a:r>
            <a:r>
              <a:rPr lang="en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or </a:t>
            </a:r>
            <a:r>
              <a:rPr b="1" lang="en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ready</a:t>
            </a:r>
            <a:r>
              <a:rPr lang="en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45" name="Google Shape;34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725100"/>
            <a:ext cx="7800347" cy="191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7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Commissioning</a:t>
            </a:r>
            <a:endParaRPr b="1">
              <a:solidFill>
                <a:srgbClr val="073763"/>
              </a:solidFill>
            </a:endParaRPr>
          </a:p>
        </p:txBody>
      </p:sp>
      <p:pic>
        <p:nvPicPr>
          <p:cNvPr id="351" name="Google Shape;35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675" y="748450"/>
            <a:ext cx="7274652" cy="4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8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Dec</a:t>
            </a:r>
            <a:r>
              <a:rPr b="1" lang="en">
                <a:solidFill>
                  <a:srgbClr val="073763"/>
                </a:solidFill>
              </a:rPr>
              <a:t>ommissioning</a:t>
            </a:r>
            <a:endParaRPr b="1">
              <a:solidFill>
                <a:srgbClr val="073763"/>
              </a:solidFill>
            </a:endParaRPr>
          </a:p>
        </p:txBody>
      </p:sp>
      <p:pic>
        <p:nvPicPr>
          <p:cNvPr id="357" name="Google Shape;35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600" y="701775"/>
            <a:ext cx="6952812" cy="4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9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Weak scalability</a:t>
            </a:r>
            <a:endParaRPr b="1">
              <a:solidFill>
                <a:srgbClr val="073763"/>
              </a:solidFill>
            </a:endParaRPr>
          </a:p>
        </p:txBody>
      </p:sp>
      <p:sp>
        <p:nvSpPr>
          <p:cNvPr id="363" name="Google Shape;363;p59"/>
          <p:cNvSpPr txBox="1"/>
          <p:nvPr/>
        </p:nvSpPr>
        <p:spPr>
          <a:xfrm>
            <a:off x="0" y="572700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IOR. Single shared file 100 Mbytes per compute node. 16 computes nodes.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364" name="Google Shape;36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338" y="1034400"/>
            <a:ext cx="5929318" cy="3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0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Strong scalability</a:t>
            </a:r>
            <a:endParaRPr b="1">
              <a:solidFill>
                <a:srgbClr val="073763"/>
              </a:solidFill>
            </a:endParaRPr>
          </a:p>
        </p:txBody>
      </p:sp>
      <p:sp>
        <p:nvSpPr>
          <p:cNvPr id="370" name="Google Shape;370;p60"/>
          <p:cNvSpPr txBox="1"/>
          <p:nvPr/>
        </p:nvSpPr>
        <p:spPr>
          <a:xfrm>
            <a:off x="0" y="572700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IOR. Single shared file of 1 Gbytes. 16 computes nodes.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371" name="Google Shape;37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188" y="1194375"/>
            <a:ext cx="5929630" cy="377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1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Architecture</a:t>
            </a:r>
            <a:endParaRPr b="1">
              <a:solidFill>
                <a:srgbClr val="073763"/>
              </a:solidFill>
            </a:endParaRPr>
          </a:p>
        </p:txBody>
      </p:sp>
      <p:pic>
        <p:nvPicPr>
          <p:cNvPr id="377" name="Google Shape;37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8839200" cy="3790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2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Data distribution policies</a:t>
            </a:r>
            <a:endParaRPr b="1">
              <a:solidFill>
                <a:srgbClr val="073763"/>
              </a:solidFill>
            </a:endParaRPr>
          </a:p>
        </p:txBody>
      </p:sp>
      <p:sp>
        <p:nvSpPr>
          <p:cNvPr id="383" name="Google Shape;383;p62"/>
          <p:cNvSpPr txBox="1"/>
          <p:nvPr/>
        </p:nvSpPr>
        <p:spPr>
          <a:xfrm>
            <a:off x="0" y="838200"/>
            <a:ext cx="9022500" cy="30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3636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ROUND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ROBIN</a:t>
            </a:r>
            <a:r>
              <a:rPr lang="en">
                <a:solidFill>
                  <a:schemeClr val="dk1"/>
                </a:solidFill>
              </a:rPr>
              <a:t>: data blocks are distributed among the Hercules servers. </a:t>
            </a:r>
            <a:endParaRPr>
              <a:solidFill>
                <a:srgbClr val="181795"/>
              </a:solidFill>
            </a:endParaRPr>
          </a:p>
          <a:p>
            <a:pPr indent="0" lvl="0" marL="0" rtl="0" algn="l">
              <a:lnSpc>
                <a:spcPct val="163636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BUCKETS</a:t>
            </a:r>
            <a:r>
              <a:rPr lang="en">
                <a:solidFill>
                  <a:schemeClr val="dk1"/>
                </a:solidFill>
              </a:rPr>
              <a:t>: each dataset is divided into the same number of chunks as number of servers. Each chunk is composed by a consecutive number of data blocks, equally distributed. Then, each chunk is assigned to a unique server. </a:t>
            </a:r>
            <a:endParaRPr>
              <a:solidFill>
                <a:srgbClr val="181795"/>
              </a:solidFill>
            </a:endParaRPr>
          </a:p>
          <a:p>
            <a:pPr indent="0" lvl="0" marL="0" rtl="0" algn="l">
              <a:lnSpc>
                <a:spcPct val="163636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HASHED</a:t>
            </a:r>
            <a:r>
              <a:rPr lang="en">
                <a:solidFill>
                  <a:schemeClr val="dk1"/>
                </a:solidFill>
              </a:rPr>
              <a:t>: a hash operation is applied over each data block key to discover the mapped server. </a:t>
            </a:r>
            <a:endParaRPr>
              <a:solidFill>
                <a:srgbClr val="181795"/>
              </a:solidFill>
            </a:endParaRPr>
          </a:p>
          <a:p>
            <a:pPr indent="0" lvl="0" marL="0" rtl="0" algn="l">
              <a:lnSpc>
                <a:spcPct val="163636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CRC16bits</a:t>
            </a:r>
            <a:r>
              <a:rPr lang="en">
                <a:solidFill>
                  <a:schemeClr val="dk1"/>
                </a:solidFill>
              </a:rPr>
              <a:t> &amp; </a:t>
            </a:r>
            <a:r>
              <a:rPr b="1" lang="en">
                <a:solidFill>
                  <a:schemeClr val="dk1"/>
                </a:solidFill>
              </a:rPr>
              <a:t>CRC64bits</a:t>
            </a:r>
            <a:r>
              <a:rPr lang="en">
                <a:solidFill>
                  <a:schemeClr val="dk1"/>
                </a:solidFill>
              </a:rPr>
              <a:t>: similar to HASHED policy, but a sixteen/sixty four bits CRC operation is applied over the data block key. </a:t>
            </a:r>
            <a:endParaRPr>
              <a:solidFill>
                <a:srgbClr val="181795"/>
              </a:solidFill>
            </a:endParaRPr>
          </a:p>
          <a:p>
            <a:pPr indent="0" lvl="0" marL="0" rtl="0" algn="l">
              <a:lnSpc>
                <a:spcPct val="163636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LOCAL</a:t>
            </a:r>
            <a:r>
              <a:rPr lang="en">
                <a:solidFill>
                  <a:schemeClr val="dk1"/>
                </a:solidFill>
              </a:rPr>
              <a:t>: each data block is handled by the Hercules server running in the same node that the client.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FUSE: </a:t>
            </a:r>
            <a:r>
              <a:rPr b="1" lang="en">
                <a:solidFill>
                  <a:srgbClr val="073763"/>
                </a:solidFill>
              </a:rPr>
              <a:t>How it works</a:t>
            </a:r>
            <a:endParaRPr b="1">
              <a:solidFill>
                <a:srgbClr val="073763"/>
              </a:solidFill>
            </a:endParaRPr>
          </a:p>
        </p:txBody>
      </p:sp>
      <p:sp>
        <p:nvSpPr>
          <p:cNvPr id="88" name="Google Shape;88;p18"/>
          <p:cNvSpPr txBox="1"/>
          <p:nvPr/>
        </p:nvSpPr>
        <p:spPr>
          <a:xfrm>
            <a:off x="0" y="558525"/>
            <a:ext cx="30804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To implement a new file system, a handler program linked to the supplied libfuse library needs to be written. </a:t>
            </a:r>
            <a:br>
              <a:rPr lang="e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The main purpose of this program is to specify how the file system is to respond to read/write/stat requests. 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0349" y="552450"/>
            <a:ext cx="6063651" cy="45910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3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Deployment strategies</a:t>
            </a:r>
            <a:endParaRPr b="1">
              <a:solidFill>
                <a:srgbClr val="073763"/>
              </a:solidFill>
            </a:endParaRPr>
          </a:p>
        </p:txBody>
      </p:sp>
      <p:pic>
        <p:nvPicPr>
          <p:cNvPr id="389" name="Google Shape;38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8839200" cy="425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4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Access to the storage infrastructure</a:t>
            </a:r>
            <a:endParaRPr b="1">
              <a:solidFill>
                <a:srgbClr val="073763"/>
              </a:solidFill>
            </a:endParaRPr>
          </a:p>
        </p:txBody>
      </p:sp>
      <p:sp>
        <p:nvSpPr>
          <p:cNvPr id="395" name="Google Shape;395;p64"/>
          <p:cNvSpPr txBox="1"/>
          <p:nvPr/>
        </p:nvSpPr>
        <p:spPr>
          <a:xfrm>
            <a:off x="0" y="762000"/>
            <a:ext cx="8934000" cy="28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63636"/>
              </a:lnSpc>
              <a:spcBef>
                <a:spcPts val="50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API library</a:t>
            </a:r>
            <a:endParaRPr sz="2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55600" lvl="0" marL="4572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FUSE</a:t>
            </a:r>
            <a:endParaRPr sz="2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55600" lvl="0" marL="4572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LD_PRELOAD by overriding symbols</a:t>
            </a:r>
            <a:endParaRPr sz="2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4572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Facilitates to integrated with existing applications.</a:t>
            </a:r>
            <a:endParaRPr sz="1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4572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Works on booth attached and detached deployment strategies.</a:t>
            </a:r>
            <a:endParaRPr sz="1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4572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Passed IO500 benchmark succesfully.</a:t>
            </a:r>
            <a:endParaRPr sz="1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5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Evaluation</a:t>
            </a:r>
            <a:endParaRPr b="1">
              <a:solidFill>
                <a:srgbClr val="073763"/>
              </a:solidFill>
            </a:endParaRPr>
          </a:p>
        </p:txBody>
      </p:sp>
      <p:sp>
        <p:nvSpPr>
          <p:cNvPr id="401" name="Google Shape;401;p65"/>
          <p:cNvSpPr txBox="1"/>
          <p:nvPr/>
        </p:nvSpPr>
        <p:spPr>
          <a:xfrm>
            <a:off x="186600" y="886425"/>
            <a:ext cx="8747400" cy="19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41818"/>
              </a:lnSpc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" sz="17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University of Torino cluster</a:t>
            </a:r>
            <a:endParaRPr sz="17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36550" lvl="0" marL="457200" rtl="0" algn="l">
              <a:lnSpc>
                <a:spcPct val="141818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64 Broadwell compute nodes</a:t>
            </a:r>
            <a:endParaRPr sz="17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36550" lvl="0" marL="457200" rtl="0" algn="l">
              <a:lnSpc>
                <a:spcPct val="141818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Intel Onmi-path running at 100 Gbps</a:t>
            </a:r>
            <a:endParaRPr sz="17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36550" lvl="0" marL="457200" rtl="0" algn="l">
              <a:lnSpc>
                <a:spcPct val="141818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UCX 1.15</a:t>
            </a:r>
            <a:endParaRPr sz="17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36550" lvl="0" marL="457200" rtl="0" algn="l">
              <a:lnSpc>
                <a:spcPct val="141818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OpenMPI 4.1</a:t>
            </a:r>
            <a:endParaRPr sz="17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02" name="Google Shape;40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400" y="2969625"/>
            <a:ext cx="6936433" cy="202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6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Evaluation (Scalability)</a:t>
            </a:r>
            <a:endParaRPr b="1">
              <a:solidFill>
                <a:srgbClr val="073763"/>
              </a:solidFill>
            </a:endParaRPr>
          </a:p>
        </p:txBody>
      </p:sp>
      <p:sp>
        <p:nvSpPr>
          <p:cNvPr id="408" name="Google Shape;408;p66"/>
          <p:cNvSpPr txBox="1"/>
          <p:nvPr/>
        </p:nvSpPr>
        <p:spPr>
          <a:xfrm>
            <a:off x="186600" y="746450"/>
            <a:ext cx="87474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41818"/>
              </a:lnSpc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" sz="17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IOR.</a:t>
            </a:r>
            <a:endParaRPr sz="17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36550" lvl="0" marL="457200" rtl="0" algn="l">
              <a:lnSpc>
                <a:spcPct val="141818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Strong scalability, single shared file accesses.</a:t>
            </a:r>
            <a:endParaRPr sz="17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36550" lvl="0" marL="457200" rtl="0" algn="l">
              <a:lnSpc>
                <a:spcPct val="141818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512 Kbytes block size.</a:t>
            </a:r>
            <a:endParaRPr sz="17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7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Evaluation (Metadata)</a:t>
            </a:r>
            <a:endParaRPr b="1">
              <a:solidFill>
                <a:srgbClr val="073763"/>
              </a:solidFill>
            </a:endParaRPr>
          </a:p>
        </p:txBody>
      </p:sp>
      <p:sp>
        <p:nvSpPr>
          <p:cNvPr id="414" name="Google Shape;414;p67"/>
          <p:cNvSpPr txBox="1"/>
          <p:nvPr/>
        </p:nvSpPr>
        <p:spPr>
          <a:xfrm>
            <a:off x="163300" y="7697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1818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IO500 benchmark.</a:t>
            </a:r>
            <a:endParaRPr sz="2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15" name="Google Shape;41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4775"/>
            <a:ext cx="8839198" cy="273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8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Hands-on</a:t>
            </a:r>
            <a:endParaRPr b="1">
              <a:solidFill>
                <a:srgbClr val="073763"/>
              </a:solidFill>
            </a:endParaRPr>
          </a:p>
        </p:txBody>
      </p:sp>
      <p:sp>
        <p:nvSpPr>
          <p:cNvPr id="421" name="Google Shape;421;p68"/>
          <p:cNvSpPr txBox="1"/>
          <p:nvPr/>
        </p:nvSpPr>
        <p:spPr>
          <a:xfrm>
            <a:off x="0" y="990600"/>
            <a:ext cx="9004200" cy="3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l">
              <a:lnSpc>
                <a:spcPct val="163636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Multiple ways to deploy Hercules:</a:t>
            </a:r>
            <a:endParaRPr sz="2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rtl="0" algn="l">
              <a:lnSpc>
                <a:spcPct val="163636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User level space</a:t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736600" rtl="0" algn="l">
              <a:lnSpc>
                <a:spcPct val="163636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hercules start -s 0 -m /hercules/metadata -d /hercules/data -f /hercules/conf/hercules.conf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rtl="0" algn="l">
              <a:lnSpc>
                <a:spcPct val="163636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Slurm</a:t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762000" rtl="0" algn="l">
              <a:lnSpc>
                <a:spcPct val="163636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hercules start –f /hercules/conf/hercules.conf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rtl="0" algn="l">
              <a:lnSpc>
                <a:spcPct val="163636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Docker containers</a:t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9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Hands-on (Docker containers)</a:t>
            </a:r>
            <a:endParaRPr b="1">
              <a:solidFill>
                <a:srgbClr val="073763"/>
              </a:solidFill>
            </a:endParaRPr>
          </a:p>
        </p:txBody>
      </p:sp>
      <p:sp>
        <p:nvSpPr>
          <p:cNvPr id="427" name="Google Shape;427;p69"/>
          <p:cNvSpPr txBox="1"/>
          <p:nvPr/>
        </p:nvSpPr>
        <p:spPr>
          <a:xfrm>
            <a:off x="0" y="685800"/>
            <a:ext cx="8957400" cy="28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l">
              <a:lnSpc>
                <a:spcPct val="163636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Download images from DockerHub</a:t>
            </a:r>
            <a:endParaRPr sz="2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622300" rtl="0" algn="l">
              <a:lnSpc>
                <a:spcPct val="163636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docker pull arcosuc3m/hercules_server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22300" rtl="0" algn="l">
              <a:lnSpc>
                <a:spcPct val="163636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docker pull arcosuc3m/hercules_client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rtl="0" algn="l">
              <a:lnSpc>
                <a:spcPct val="163636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Running both data and metadata servers in the same container:</a:t>
            </a:r>
            <a:endParaRPr sz="2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673100" rtl="0" algn="l">
              <a:lnSpc>
                <a:spcPct val="163636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docker run –name hercules_server --network="host"  arcosuc3m/hercules_server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28" name="Google Shape;42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181350"/>
            <a:ext cx="4362450" cy="19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0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073763"/>
                </a:solidFill>
              </a:rPr>
              <a:t>Hands-on (Docker containers)</a:t>
            </a:r>
            <a:endParaRPr b="1">
              <a:solidFill>
                <a:srgbClr val="073763"/>
              </a:solidFill>
            </a:endParaRPr>
          </a:p>
        </p:txBody>
      </p:sp>
      <p:sp>
        <p:nvSpPr>
          <p:cNvPr id="434" name="Google Shape;434;p70"/>
          <p:cNvSpPr txBox="1"/>
          <p:nvPr/>
        </p:nvSpPr>
        <p:spPr>
          <a:xfrm>
            <a:off x="0" y="609600"/>
            <a:ext cx="8817300" cy="4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l">
              <a:lnSpc>
                <a:spcPct val="163636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Running some client commands</a:t>
            </a:r>
            <a:endParaRPr sz="17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317500" rtl="0" algn="l">
              <a:lnSpc>
                <a:spcPct val="163636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docker run -it --network="host"  </a:t>
            </a:r>
            <a:r>
              <a:rPr lang="en">
                <a:solidFill>
                  <a:srgbClr val="002060"/>
                </a:solidFill>
                <a:latin typeface="Courier New"/>
                <a:ea typeface="Courier New"/>
                <a:cs typeface="Courier New"/>
                <a:sym typeface="Courier New"/>
              </a:rPr>
              <a:t>arcosuc3m/hercules_client </a:t>
            </a:r>
            <a:r>
              <a:rPr lang="en">
                <a:solidFill>
                  <a:srgbClr val="7030A0"/>
                </a:solidFill>
                <a:latin typeface="Courier New"/>
                <a:ea typeface="Courier New"/>
                <a:cs typeface="Courier New"/>
                <a:sym typeface="Courier New"/>
              </a:rPr>
              <a:t>ls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-l </a:t>
            </a:r>
            <a:r>
              <a:rPr lang="en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/mnt/hercules</a:t>
            </a:r>
            <a:endParaRPr>
              <a:solidFill>
                <a:srgbClr val="00B0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17500" rtl="0" algn="l">
              <a:lnSpc>
                <a:spcPct val="163636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17500" rtl="0" algn="l">
              <a:lnSpc>
                <a:spcPct val="163636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docker run -it --network="host"  </a:t>
            </a:r>
            <a:r>
              <a:rPr lang="en">
                <a:solidFill>
                  <a:srgbClr val="002060"/>
                </a:solidFill>
                <a:latin typeface="Courier New"/>
                <a:ea typeface="Courier New"/>
                <a:cs typeface="Courier New"/>
                <a:sym typeface="Courier New"/>
              </a:rPr>
              <a:t>arcosuc3m/hercules_client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7030A0"/>
                </a:solidFill>
                <a:latin typeface="Courier New"/>
                <a:ea typeface="Courier New"/>
                <a:cs typeface="Courier New"/>
                <a:sym typeface="Courier New"/>
              </a:rPr>
              <a:t>ior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-k -w -o </a:t>
            </a:r>
            <a:r>
              <a:rPr lang="en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/mnt/hercules/test</a:t>
            </a:r>
            <a:endParaRPr>
              <a:solidFill>
                <a:srgbClr val="00B0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17500" rtl="0" algn="l">
              <a:lnSpc>
                <a:spcPct val="163636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17500" rtl="0" algn="l">
              <a:lnSpc>
                <a:spcPct val="163636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docker run -it --network="host"  arcosuc3m/hercules_client </a:t>
            </a:r>
            <a:r>
              <a:rPr lang="en">
                <a:solidFill>
                  <a:srgbClr val="7030A0"/>
                </a:solidFill>
                <a:latin typeface="Courier New"/>
                <a:ea typeface="Courier New"/>
                <a:cs typeface="Courier New"/>
                <a:sym typeface="Courier New"/>
              </a:rPr>
              <a:t>ls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-l </a:t>
            </a:r>
            <a:r>
              <a:rPr lang="en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/mnt/hercules</a:t>
            </a:r>
            <a:endParaRPr>
              <a:solidFill>
                <a:srgbClr val="00B0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3636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17500" rtl="0" algn="l">
              <a:lnSpc>
                <a:spcPct val="163636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docker run -it --network="host"  </a:t>
            </a:r>
            <a:r>
              <a:rPr lang="en">
                <a:solidFill>
                  <a:srgbClr val="002060"/>
                </a:solidFill>
                <a:latin typeface="Courier New"/>
                <a:ea typeface="Courier New"/>
                <a:cs typeface="Courier New"/>
                <a:sym typeface="Courier New"/>
              </a:rPr>
              <a:t>arcosuc3m/hercules_client </a:t>
            </a:r>
            <a:r>
              <a:rPr lang="en">
                <a:solidFill>
                  <a:srgbClr val="7030A0"/>
                </a:solidFill>
                <a:latin typeface="Courier New"/>
                <a:ea typeface="Courier New"/>
                <a:cs typeface="Courier New"/>
                <a:sym typeface="Courier New"/>
              </a:rPr>
              <a:t>ior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-k -r -o </a:t>
            </a:r>
            <a:r>
              <a:rPr lang="en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/mnt/hercules/test</a:t>
            </a:r>
            <a:endParaRPr>
              <a:solidFill>
                <a:srgbClr val="00B05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35" name="Google Shape;43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3150" y="1492525"/>
            <a:ext cx="436245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5525" y="2495550"/>
            <a:ext cx="4457700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1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Future work</a:t>
            </a:r>
            <a:endParaRPr b="1">
              <a:solidFill>
                <a:srgbClr val="073763"/>
              </a:solidFill>
            </a:endParaRPr>
          </a:p>
        </p:txBody>
      </p:sp>
      <p:sp>
        <p:nvSpPr>
          <p:cNvPr id="442" name="Google Shape;442;p71"/>
          <p:cNvSpPr txBox="1"/>
          <p:nvPr/>
        </p:nvSpPr>
        <p:spPr>
          <a:xfrm>
            <a:off x="0" y="609600"/>
            <a:ext cx="9004200" cy="4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63636"/>
              </a:lnSpc>
              <a:spcBef>
                <a:spcPts val="50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Malleability:</a:t>
            </a:r>
            <a:endParaRPr sz="2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lnSpc>
                <a:spcPct val="163636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81795"/>
                </a:solidFill>
              </a:rPr>
              <a:t>→ </a:t>
            </a:r>
            <a:r>
              <a:rPr lang="en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Current efforts by modifying existing pools for controlling data location.</a:t>
            </a:r>
            <a:endParaRPr sz="1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55600" lvl="0" marL="457200" rtl="0" algn="l">
              <a:lnSpc>
                <a:spcPct val="163636"/>
              </a:lnSpc>
              <a:spcBef>
                <a:spcPts val="50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Monitoring</a:t>
            </a:r>
            <a:endParaRPr sz="2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lnSpc>
                <a:spcPct val="163636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81795"/>
                </a:solidFill>
              </a:rPr>
              <a:t>→ </a:t>
            </a:r>
            <a:r>
              <a:rPr lang="en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Performance metrics already gathered (i.e., memory bandwidth, network bandwidth).</a:t>
            </a:r>
            <a:endParaRPr sz="1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55600" lvl="0" marL="457200" rtl="0" algn="l">
              <a:lnSpc>
                <a:spcPct val="163636"/>
              </a:lnSpc>
              <a:spcBef>
                <a:spcPts val="50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QoS</a:t>
            </a:r>
            <a:endParaRPr sz="2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lnSpc>
                <a:spcPct val="163636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81795"/>
                </a:solidFill>
              </a:rPr>
              <a:t>→ </a:t>
            </a:r>
            <a:r>
              <a:rPr lang="en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Degrade performance in presence of application computing peaks.</a:t>
            </a:r>
            <a:endParaRPr sz="1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lnSpc>
                <a:spcPct val="163636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81795"/>
                </a:solidFill>
              </a:rPr>
              <a:t>→ </a:t>
            </a:r>
            <a:r>
              <a:rPr lang="en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Memory usage.</a:t>
            </a:r>
            <a:endParaRPr sz="1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2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Use case: Environmental Sciences</a:t>
            </a:r>
            <a:endParaRPr b="1">
              <a:solidFill>
                <a:srgbClr val="073763"/>
              </a:solidFill>
            </a:endParaRPr>
          </a:p>
        </p:txBody>
      </p:sp>
      <p:pic>
        <p:nvPicPr>
          <p:cNvPr id="449" name="Google Shape;44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8839200" cy="3362884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72"/>
          <p:cNvSpPr txBox="1"/>
          <p:nvPr/>
        </p:nvSpPr>
        <p:spPr>
          <a:xfrm>
            <a:off x="152400" y="3359000"/>
            <a:ext cx="4419600" cy="15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The applications’ building blocks:</a:t>
            </a:r>
            <a:endParaRPr b="1" sz="1700">
              <a:solidFill>
                <a:schemeClr val="dk1"/>
              </a:solidFill>
            </a:endParaRPr>
          </a:p>
          <a:p>
            <a:pPr indent="0" lvl="0" marL="127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solidFill>
                  <a:schemeClr val="dk1"/>
                </a:solidFill>
              </a:rPr>
              <a:t>1.</a:t>
            </a:r>
            <a:r>
              <a:rPr lang="en" sz="1700">
                <a:solidFill>
                  <a:schemeClr val="dk1"/>
                </a:solidFill>
              </a:rPr>
              <a:t>Weather Forecast</a:t>
            </a:r>
            <a:endParaRPr sz="1700">
              <a:solidFill>
                <a:schemeClr val="dk1"/>
              </a:solidFill>
            </a:endParaRPr>
          </a:p>
          <a:p>
            <a:pPr indent="0" lvl="0" marL="127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solidFill>
                  <a:schemeClr val="dk1"/>
                </a:solidFill>
              </a:rPr>
              <a:t>2.</a:t>
            </a:r>
            <a:r>
              <a:rPr lang="en" sz="1700">
                <a:solidFill>
                  <a:schemeClr val="dk1"/>
                </a:solidFill>
              </a:rPr>
              <a:t>Ocean Dynamics Forecast</a:t>
            </a:r>
            <a:endParaRPr sz="1700">
              <a:solidFill>
                <a:schemeClr val="dk1"/>
              </a:solidFill>
            </a:endParaRPr>
          </a:p>
          <a:p>
            <a:pPr indent="0" lvl="0" marL="127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solidFill>
                  <a:schemeClr val="dk1"/>
                </a:solidFill>
              </a:rPr>
              <a:t>3.</a:t>
            </a:r>
            <a:r>
              <a:rPr lang="en" sz="1700">
                <a:solidFill>
                  <a:schemeClr val="dk1"/>
                </a:solidFill>
              </a:rPr>
              <a:t>Inert Transport and Diffusion Forecast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FUSE: How it works</a:t>
            </a:r>
            <a:endParaRPr b="1">
              <a:solidFill>
                <a:srgbClr val="073763"/>
              </a:solidFill>
            </a:endParaRPr>
          </a:p>
        </p:txBody>
      </p:sp>
      <p:sp>
        <p:nvSpPr>
          <p:cNvPr id="95" name="Google Shape;95;p19"/>
          <p:cNvSpPr txBox="1"/>
          <p:nvPr/>
        </p:nvSpPr>
        <p:spPr>
          <a:xfrm>
            <a:off x="111750" y="696300"/>
            <a:ext cx="47448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he program is also used to mount the new file system. </a:t>
            </a:r>
            <a:r>
              <a:rPr lang="en" sz="1800">
                <a:solidFill>
                  <a:schemeClr val="dk1"/>
                </a:solidFill>
              </a:rPr>
              <a:t> </a:t>
            </a:r>
            <a:br>
              <a:rPr lang="e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At the time the file system is mounted, the handler is registered with the kernel.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225" y="696300"/>
            <a:ext cx="3962400" cy="3000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7" name="Google Shape;97;p19"/>
          <p:cNvSpPr txBox="1"/>
          <p:nvPr/>
        </p:nvSpPr>
        <p:spPr>
          <a:xfrm>
            <a:off x="0" y="3820000"/>
            <a:ext cx="91440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If a user now issues read/write/stat requests for this newly mounted file system, the kernel forwards these IO-requests to the handler and then sends the handler's response back to the user.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3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I/O heatmap</a:t>
            </a:r>
            <a:endParaRPr b="1">
              <a:solidFill>
                <a:srgbClr val="073763"/>
              </a:solidFill>
            </a:endParaRPr>
          </a:p>
        </p:txBody>
      </p:sp>
      <p:sp>
        <p:nvSpPr>
          <p:cNvPr id="456" name="Google Shape;456;p73"/>
          <p:cNvSpPr txBox="1"/>
          <p:nvPr/>
        </p:nvSpPr>
        <p:spPr>
          <a:xfrm>
            <a:off x="93325" y="6764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1A2E4B"/>
                </a:solidFill>
              </a:rPr>
              <a:t>HPC IO analysis</a:t>
            </a:r>
            <a:endParaRPr sz="2800">
              <a:solidFill>
                <a:srgbClr val="1A2E4B"/>
              </a:solidFill>
            </a:endParaRPr>
          </a:p>
        </p:txBody>
      </p:sp>
      <p:pic>
        <p:nvPicPr>
          <p:cNvPr id="457" name="Google Shape;45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150" y="1395800"/>
            <a:ext cx="7730159" cy="354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4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Use case: Quantum-Espresso</a:t>
            </a:r>
            <a:endParaRPr b="1">
              <a:solidFill>
                <a:srgbClr val="073763"/>
              </a:solidFill>
            </a:endParaRPr>
          </a:p>
        </p:txBody>
      </p:sp>
      <p:sp>
        <p:nvSpPr>
          <p:cNvPr id="463" name="Google Shape;463;p74"/>
          <p:cNvSpPr txBox="1"/>
          <p:nvPr/>
        </p:nvSpPr>
        <p:spPr>
          <a:xfrm>
            <a:off x="0" y="533400"/>
            <a:ext cx="90273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Car-Parrinello molecular dynamic simulation of large molecules and small proteins – Supported by CINECA</a:t>
            </a:r>
            <a:endParaRPr b="1" sz="1800">
              <a:solidFill>
                <a:schemeClr val="dk1"/>
              </a:solidFill>
            </a:endParaRPr>
          </a:p>
          <a:p>
            <a:pPr indent="0" lvl="0" marL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Describe complex electronic interactions (e.g. proteins with metals) to improve drug design and metabolomics processes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Quantum-Espresso is used to run and manage these simulations.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Computationally intensive: scale to thousands of nodes and could run for months.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 sz="1800">
                <a:solidFill>
                  <a:srgbClr val="C00000"/>
                </a:solidFill>
              </a:rPr>
              <a:t>Issues</a:t>
            </a:r>
            <a:r>
              <a:rPr lang="en" sz="1800">
                <a:solidFill>
                  <a:schemeClr val="dk1"/>
                </a:solidFill>
              </a:rPr>
              <a:t>: I/O bottlenecks as the checkpointing cycles interact with the parallel file system.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solidFill>
                  <a:srgbClr val="00B050"/>
                </a:solidFill>
              </a:rPr>
              <a:t>Solution</a:t>
            </a:r>
            <a:r>
              <a:rPr lang="en" sz="1800">
                <a:solidFill>
                  <a:srgbClr val="322FAB"/>
                </a:solidFill>
              </a:rPr>
              <a:t>: decouple the code checkpoint from the actual data write </a:t>
            </a:r>
            <a:r>
              <a:rPr lang="en" sz="1800">
                <a:solidFill>
                  <a:schemeClr val="dk1"/>
                </a:solidFill>
              </a:rPr>
              <a:t>to the file system.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5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073763"/>
                </a:solidFill>
              </a:rPr>
              <a:t>Use case: Quantum-Espresso</a:t>
            </a:r>
            <a:endParaRPr b="1"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73763"/>
              </a:solidFill>
            </a:endParaRPr>
          </a:p>
        </p:txBody>
      </p:sp>
      <p:sp>
        <p:nvSpPr>
          <p:cNvPr id="469" name="Google Shape;469;p75"/>
          <p:cNvSpPr txBox="1"/>
          <p:nvPr/>
        </p:nvSpPr>
        <p:spPr>
          <a:xfrm>
            <a:off x="0" y="572700"/>
            <a:ext cx="769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Electronic structure calculations (Phonon frequencies)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470" name="Google Shape;47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175" y="1140125"/>
            <a:ext cx="6843660" cy="3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6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Conclusions</a:t>
            </a:r>
            <a:endParaRPr b="1">
              <a:solidFill>
                <a:srgbClr val="073763"/>
              </a:solidFill>
            </a:endParaRPr>
          </a:p>
        </p:txBody>
      </p:sp>
      <p:sp>
        <p:nvSpPr>
          <p:cNvPr id="476" name="Google Shape;476;p76"/>
          <p:cNvSpPr txBox="1"/>
          <p:nvPr/>
        </p:nvSpPr>
        <p:spPr>
          <a:xfrm>
            <a:off x="0" y="533400"/>
            <a:ext cx="8980800" cy="41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6363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●"/>
            </a:pPr>
            <a:r>
              <a:rPr lang="en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Presented the design, implementation, and evaluation of malleability techniques into the Hercules ad-hoc in-memory file system. 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●"/>
            </a:pPr>
            <a:r>
              <a:rPr lang="en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Malleability techniques allow to adapt (expand or shrink) the number of data nodes following </a:t>
            </a:r>
            <a:r>
              <a:rPr b="1" lang="en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a desired QoS metric</a:t>
            </a:r>
            <a:r>
              <a:rPr lang="en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 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●"/>
            </a:pPr>
            <a:r>
              <a:rPr lang="en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Our approach </a:t>
            </a:r>
            <a:r>
              <a:rPr b="1" lang="en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eliminates the necessity of migrating </a:t>
            </a:r>
            <a:r>
              <a:rPr lang="en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large amounts of data between data nodes.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lnSpc>
                <a:spcPct val="163636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→ </a:t>
            </a: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Ruled-based distribution policies, which modify the placement mechanism with a low impact. Rules are orchestrated in terms of predefined thresholds.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63636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●"/>
            </a:pPr>
            <a:r>
              <a:rPr lang="en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Ongoing work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lnSpc>
                <a:spcPct val="163636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→ </a:t>
            </a: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compute distance metrics with a larger number of experiments.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lnSpc>
                <a:spcPct val="163636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→ To elaborate heuristics to take better decisions and to predict the need of commissioning and decommissioning data server nodes.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lnSpc>
                <a:spcPct val="163636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→ To measure the impact of I/O malleability on metadata nodes.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FUSE: How it works</a:t>
            </a:r>
            <a:endParaRPr b="1">
              <a:solidFill>
                <a:srgbClr val="073763"/>
              </a:solidFill>
            </a:endParaRPr>
          </a:p>
        </p:txBody>
      </p:sp>
      <p:sp>
        <p:nvSpPr>
          <p:cNvPr id="103" name="Google Shape;103;p20"/>
          <p:cNvSpPr txBox="1"/>
          <p:nvPr/>
        </p:nvSpPr>
        <p:spPr>
          <a:xfrm>
            <a:off x="80700" y="782025"/>
            <a:ext cx="8982600" cy="30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FUSE is particularly useful for writing virtual file systems.</a:t>
            </a:r>
            <a:br>
              <a:rPr lang="e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Unlike traditional file systems that essentially work with data on mass storage, virtual filesystems don't actually store data themselves.</a:t>
            </a:r>
            <a:br>
              <a:rPr lang="e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They act as a view or translation of an existing file system or storage device.</a:t>
            </a:r>
            <a:br>
              <a:rPr lang="e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In principle, any resource available to a FUSE implementation can be exported as a file system.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FUSE: Applications - On-disk file systems</a:t>
            </a:r>
            <a:endParaRPr b="1">
              <a:solidFill>
                <a:srgbClr val="073763"/>
              </a:solidFill>
            </a:endParaRPr>
          </a:p>
        </p:txBody>
      </p:sp>
      <p:sp>
        <p:nvSpPr>
          <p:cNvPr id="109" name="Google Shape;109;p21"/>
          <p:cNvSpPr txBox="1"/>
          <p:nvPr/>
        </p:nvSpPr>
        <p:spPr>
          <a:xfrm>
            <a:off x="80700" y="782025"/>
            <a:ext cx="89826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Conventional on-disk file systems can be implemented in user space with FUSE, e.g. for compatibility or licensing reasons.</a:t>
            </a:r>
            <a:br>
              <a:rPr lang="e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Linear Tape File System: Allows files stored on magnetic tape to be accessed in a similar fashion to those on disk or removable flash drives.</a:t>
            </a:r>
            <a:br>
              <a:rPr lang="e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NTFS-3G and Captive NTFS, allowing access to NTFS filesystems.</a:t>
            </a:r>
            <a:br>
              <a:rPr lang="e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Retro-fuse: retro-fuse is a user-space filesystem that provides a way to mount filesystems created by ancient Unix systems on modern OSes.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FUSE: Applications</a:t>
            </a:r>
            <a:endParaRPr b="1">
              <a:solidFill>
                <a:srgbClr val="073763"/>
              </a:solidFill>
            </a:endParaRPr>
          </a:p>
        </p:txBody>
      </p:sp>
      <p:sp>
        <p:nvSpPr>
          <p:cNvPr id="115" name="Google Shape;115;p22"/>
          <p:cNvSpPr txBox="1"/>
          <p:nvPr/>
        </p:nvSpPr>
        <p:spPr>
          <a:xfrm>
            <a:off x="80700" y="782025"/>
            <a:ext cx="89826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Remote/distributed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file system clients</a:t>
            </a:r>
            <a:br>
              <a:rPr lang="e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Ad-hoc File System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for HPC</a:t>
            </a:r>
            <a:br>
              <a:rPr lang="e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BeeOND (https://doc.beegfs.io/latest/advanced_topics/beeond.html)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GekkoFS (https://storage.bsc.es/projects/gekkofs/documentation/)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BurstFS (https://github.com/LLNL/burstfs).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6" name="Google Shape;116;p22"/>
          <p:cNvSpPr txBox="1"/>
          <p:nvPr/>
        </p:nvSpPr>
        <p:spPr>
          <a:xfrm>
            <a:off x="0" y="4312200"/>
            <a:ext cx="9144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Brinkmann, André, Kathryn Mohror, Weikuan Yu, Philip Carns, Toni Cortes, Scott A. Klasky, Alberto Miranda, Franz-Josef Pfreundt, Robert B. Ross, and Marc-André Vef. "Ad hoc file systems for high-performance computing." Journal of Computer Science and Technology 35 (2020): 4-26.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6100" y="655450"/>
            <a:ext cx="3796175" cy="209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6476" y="655450"/>
            <a:ext cx="2936826" cy="214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